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4" r:id="rId3"/>
    <p:sldId id="257" r:id="rId4"/>
    <p:sldId id="259" r:id="rId5"/>
    <p:sldId id="267" r:id="rId6"/>
    <p:sldId id="269" r:id="rId7"/>
    <p:sldId id="274" r:id="rId8"/>
    <p:sldId id="272" r:id="rId9"/>
    <p:sldId id="273" r:id="rId10"/>
    <p:sldId id="271" r:id="rId11"/>
    <p:sldId id="276" r:id="rId12"/>
    <p:sldId id="275" r:id="rId13"/>
    <p:sldId id="277" r:id="rId14"/>
    <p:sldId id="278" r:id="rId15"/>
    <p:sldId id="279" r:id="rId16"/>
    <p:sldId id="280" r:id="rId17"/>
    <p:sldId id="281" r:id="rId18"/>
    <p:sldId id="282" r:id="rId19"/>
    <p:sldId id="268" r:id="rId20"/>
    <p:sldId id="283"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8" d="100"/>
          <a:sy n="98" d="100"/>
        </p:scale>
        <p:origin x="28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5200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129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947935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0732312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56002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99632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494672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180164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489903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4017771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592770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4175405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654045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645859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961823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215017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745289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5642043" y="259199"/>
            <a:ext cx="8696527" cy="2235994"/>
          </a:xfrm>
          <a:prstGeom prst="rect">
            <a:avLst/>
          </a:prstGeom>
          <a:noFill/>
          <a:ln/>
        </p:spPr>
        <p:txBody>
          <a:bodyPr wrap="square" rtlCol="0" anchor="t"/>
          <a:lstStyle/>
          <a:p>
            <a:pPr marL="0" indent="0">
              <a:lnSpc>
                <a:spcPts val="5868"/>
              </a:lnSpc>
              <a:buNone/>
            </a:pPr>
            <a:r>
              <a:rPr lang="en-US" sz="3600" dirty="0" err="1" smtClean="0">
                <a:solidFill>
                  <a:srgbClr val="B380FF"/>
                </a:solidFill>
                <a:latin typeface="Sora" pitchFamily="34" charset="0"/>
                <a:ea typeface="Sora" pitchFamily="34" charset="-122"/>
                <a:cs typeface="Sora" pitchFamily="34" charset="-120"/>
              </a:rPr>
              <a:t>Bootcamp</a:t>
            </a:r>
            <a:r>
              <a:rPr lang="en-US" sz="3600" dirty="0" smtClean="0">
                <a:solidFill>
                  <a:srgbClr val="B380FF"/>
                </a:solidFill>
                <a:latin typeface="Sora" pitchFamily="34" charset="0"/>
                <a:ea typeface="Sora" pitchFamily="34" charset="-122"/>
                <a:cs typeface="Sora" pitchFamily="34" charset="-120"/>
              </a:rPr>
              <a:t> UDD </a:t>
            </a:r>
            <a:r>
              <a:rPr lang="en-US" sz="3600" dirty="0" err="1" smtClean="0">
                <a:solidFill>
                  <a:srgbClr val="B380FF"/>
                </a:solidFill>
                <a:latin typeface="Sora" pitchFamily="34" charset="0"/>
                <a:ea typeface="Sora" pitchFamily="34" charset="-122"/>
                <a:cs typeface="Sora" pitchFamily="34" charset="-120"/>
              </a:rPr>
              <a:t>Ciencia</a:t>
            </a:r>
            <a:r>
              <a:rPr lang="en-US" sz="3600" dirty="0" smtClean="0">
                <a:solidFill>
                  <a:srgbClr val="B380FF"/>
                </a:solidFill>
                <a:latin typeface="Sora" pitchFamily="34" charset="0"/>
                <a:ea typeface="Sora" pitchFamily="34" charset="-122"/>
                <a:cs typeface="Sora" pitchFamily="34" charset="-120"/>
              </a:rPr>
              <a:t> de </a:t>
            </a:r>
            <a:r>
              <a:rPr lang="en-US" sz="3600" dirty="0" err="1" smtClean="0">
                <a:solidFill>
                  <a:srgbClr val="B380FF"/>
                </a:solidFill>
                <a:latin typeface="Sora" pitchFamily="34" charset="0"/>
                <a:ea typeface="Sora" pitchFamily="34" charset="-122"/>
                <a:cs typeface="Sora" pitchFamily="34" charset="-120"/>
              </a:rPr>
              <a:t>Datos</a:t>
            </a:r>
            <a:r>
              <a:rPr lang="en-US" sz="3600" dirty="0" smtClean="0">
                <a:solidFill>
                  <a:srgbClr val="B380FF"/>
                </a:solidFill>
                <a:latin typeface="Sora" pitchFamily="34" charset="0"/>
                <a:ea typeface="Sora" pitchFamily="34" charset="-122"/>
                <a:cs typeface="Sora" pitchFamily="34" charset="-120"/>
              </a:rPr>
              <a:t> &amp; AI C4</a:t>
            </a:r>
          </a:p>
          <a:p>
            <a:pPr marL="0" indent="0">
              <a:lnSpc>
                <a:spcPts val="5868"/>
              </a:lnSpc>
              <a:buNone/>
            </a:pPr>
            <a:endParaRPr lang="en-US" sz="3600" dirty="0" smtClean="0">
              <a:solidFill>
                <a:srgbClr val="B380FF"/>
              </a:solidFill>
              <a:latin typeface="Sora" pitchFamily="34" charset="0"/>
              <a:ea typeface="Sora" pitchFamily="34" charset="-122"/>
              <a:cs typeface="Sora" pitchFamily="34" charset="-120"/>
            </a:endParaRPr>
          </a:p>
          <a:p>
            <a:pPr marL="0" indent="0">
              <a:lnSpc>
                <a:spcPts val="5868"/>
              </a:lnSpc>
              <a:buNone/>
            </a:pPr>
            <a:r>
              <a:rPr lang="en-US" sz="4000" dirty="0" smtClean="0">
                <a:solidFill>
                  <a:srgbClr val="B380FF"/>
                </a:solidFill>
                <a:latin typeface="Sora" pitchFamily="34" charset="0"/>
                <a:ea typeface="Sora" pitchFamily="34" charset="-122"/>
                <a:cs typeface="Sora" pitchFamily="34" charset="-120"/>
              </a:rPr>
              <a:t>Proyecto final</a:t>
            </a:r>
          </a:p>
          <a:p>
            <a:pPr marL="0" indent="0">
              <a:lnSpc>
                <a:spcPts val="5868"/>
              </a:lnSpc>
              <a:buNone/>
            </a:pPr>
            <a:r>
              <a:rPr lang="en-US" sz="4000" dirty="0" err="1" smtClean="0">
                <a:solidFill>
                  <a:srgbClr val="B380FF"/>
                </a:solidFill>
                <a:latin typeface="Sora" pitchFamily="34" charset="0"/>
                <a:ea typeface="Sora" pitchFamily="34" charset="-122"/>
                <a:cs typeface="Sora" pitchFamily="34" charset="-120"/>
              </a:rPr>
              <a:t>Detección</a:t>
            </a:r>
            <a:r>
              <a:rPr lang="en-US" sz="4000" dirty="0" smtClean="0">
                <a:solidFill>
                  <a:srgbClr val="B380FF"/>
                </a:solidFill>
                <a:latin typeface="Sora" pitchFamily="34" charset="0"/>
                <a:ea typeface="Sora" pitchFamily="34" charset="-122"/>
                <a:cs typeface="Sora" pitchFamily="34" charset="-120"/>
              </a:rPr>
              <a:t> </a:t>
            </a:r>
            <a:r>
              <a:rPr lang="en-US" sz="4000" dirty="0">
                <a:solidFill>
                  <a:srgbClr val="B380FF"/>
                </a:solidFill>
                <a:latin typeface="Sora" pitchFamily="34" charset="0"/>
                <a:ea typeface="Sora" pitchFamily="34" charset="-122"/>
                <a:cs typeface="Sora" pitchFamily="34" charset="-120"/>
              </a:rPr>
              <a:t>y Análisis de Neumonía Mediante Machine Learning</a:t>
            </a:r>
            <a:endParaRPr lang="en-US" sz="4000" dirty="0"/>
          </a:p>
        </p:txBody>
      </p:sp>
      <p:sp>
        <p:nvSpPr>
          <p:cNvPr id="6" name="Text 2"/>
          <p:cNvSpPr/>
          <p:nvPr/>
        </p:nvSpPr>
        <p:spPr>
          <a:xfrm>
            <a:off x="6091238" y="4284345"/>
            <a:ext cx="7934325" cy="1659493"/>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una infección pulmonar grave que afecta a millones de personas en todo el mundo, ha sido un foco de atención para la comunidad científica y médica durante décadas. El diagnóstico y </a:t>
            </a:r>
            <a:r>
              <a:rPr lang="en-US" sz="1361" dirty="0" err="1">
                <a:solidFill>
                  <a:srgbClr val="E0D6DE"/>
                </a:solidFill>
                <a:latin typeface="Noto Sans TC" pitchFamily="34" charset="0"/>
                <a:ea typeface="Noto Sans TC" pitchFamily="34" charset="-122"/>
                <a:cs typeface="Noto Sans TC" pitchFamily="34" charset="-120"/>
              </a:rPr>
              <a:t>tratamiento</a:t>
            </a:r>
            <a:r>
              <a:rPr lang="en-US" sz="1361" dirty="0">
                <a:solidFill>
                  <a:srgbClr val="E0D6DE"/>
                </a:solidFill>
                <a:latin typeface="Noto Sans TC" pitchFamily="34" charset="0"/>
                <a:ea typeface="Noto Sans TC" pitchFamily="34" charset="-122"/>
                <a:cs typeface="Noto Sans TC" pitchFamily="34" charset="-120"/>
              </a:rPr>
              <a:t> </a:t>
            </a:r>
            <a:r>
              <a:rPr lang="en-US" sz="1361" dirty="0" err="1" smtClean="0">
                <a:solidFill>
                  <a:srgbClr val="E0D6DE"/>
                </a:solidFill>
                <a:latin typeface="Noto Sans TC" pitchFamily="34" charset="0"/>
                <a:ea typeface="Noto Sans TC" pitchFamily="34" charset="-122"/>
                <a:cs typeface="Noto Sans TC" pitchFamily="34" charset="-120"/>
              </a:rPr>
              <a:t>preciso</a:t>
            </a:r>
            <a:r>
              <a:rPr lang="en-US" sz="1361" dirty="0" smtClean="0">
                <a:solidFill>
                  <a:srgbClr val="E0D6DE"/>
                </a:solidFill>
                <a:latin typeface="Noto Sans TC" pitchFamily="34" charset="0"/>
                <a:ea typeface="Noto Sans TC" pitchFamily="34" charset="-122"/>
                <a:cs typeface="Noto Sans TC" pitchFamily="34" charset="-120"/>
              </a:rPr>
              <a:t> </a:t>
            </a:r>
            <a:r>
              <a:rPr lang="en-US" sz="1361" dirty="0">
                <a:solidFill>
                  <a:srgbClr val="E0D6DE"/>
                </a:solidFill>
                <a:latin typeface="Noto Sans TC" pitchFamily="34" charset="0"/>
                <a:ea typeface="Noto Sans TC" pitchFamily="34" charset="-122"/>
                <a:cs typeface="Noto Sans TC" pitchFamily="34" charset="-120"/>
              </a:rPr>
              <a:t>de la neumonía son esenciales para reducir la morbilidad y mortalidad asociadas con esta enfermedad. En este contexto, la ciencia de datos y el aprendizaje automático han emergido como herramientas poderosas para transformar el enfoque tradicional hacia la neumonía, ofreciendo soluciones innovadoras y prometedoras.</a:t>
            </a:r>
            <a:endParaRPr lang="en-US" sz="1361" dirty="0"/>
          </a:p>
        </p:txBody>
      </p:sp>
      <p:sp>
        <p:nvSpPr>
          <p:cNvPr id="7" name="Shape 3"/>
          <p:cNvSpPr/>
          <p:nvPr/>
        </p:nvSpPr>
        <p:spPr>
          <a:xfrm>
            <a:off x="6091238" y="6151007"/>
            <a:ext cx="276463" cy="276463"/>
          </a:xfrm>
          <a:prstGeom prst="roundRect">
            <a:avLst>
              <a:gd name="adj" fmla="val 33071643"/>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098857" y="6158627"/>
            <a:ext cx="261223" cy="261223"/>
          </a:xfrm>
          <a:prstGeom prst="rect">
            <a:avLst/>
          </a:prstGeom>
        </p:spPr>
      </p:pic>
      <p:sp>
        <p:nvSpPr>
          <p:cNvPr id="9" name="Text 4"/>
          <p:cNvSpPr/>
          <p:nvPr/>
        </p:nvSpPr>
        <p:spPr>
          <a:xfrm>
            <a:off x="6454021" y="6138148"/>
            <a:ext cx="3146703" cy="302300"/>
          </a:xfrm>
          <a:prstGeom prst="rect">
            <a:avLst/>
          </a:prstGeom>
          <a:noFill/>
          <a:ln/>
        </p:spPr>
        <p:txBody>
          <a:bodyPr wrap="none" rtlCol="0" anchor="t"/>
          <a:lstStyle/>
          <a:p>
            <a:pPr marL="0" indent="0" algn="l">
              <a:lnSpc>
                <a:spcPts val="2381"/>
              </a:lnSpc>
              <a:buNone/>
            </a:pPr>
            <a:r>
              <a:rPr lang="en-US" sz="1701" b="1" dirty="0" err="1" smtClean="0">
                <a:solidFill>
                  <a:srgbClr val="E0D6DE"/>
                </a:solidFill>
                <a:latin typeface="Noto Sans TC" pitchFamily="34" charset="0"/>
                <a:ea typeface="Noto Sans TC" pitchFamily="34" charset="-122"/>
                <a:cs typeface="Noto Sans TC" pitchFamily="34" charset="-120"/>
              </a:rPr>
              <a:t>por</a:t>
            </a:r>
            <a:r>
              <a:rPr lang="en-US" sz="1701" b="1" dirty="0" smtClean="0">
                <a:solidFill>
                  <a:srgbClr val="E0D6DE"/>
                </a:solidFill>
                <a:latin typeface="Noto Sans TC" pitchFamily="34" charset="0"/>
                <a:ea typeface="Noto Sans TC" pitchFamily="34" charset="-122"/>
                <a:cs typeface="Noto Sans TC" pitchFamily="34" charset="-120"/>
              </a:rPr>
              <a:t> </a:t>
            </a:r>
            <a:r>
              <a:rPr lang="en-US" sz="1701" b="1" dirty="0">
                <a:solidFill>
                  <a:srgbClr val="E0D6DE"/>
                </a:solidFill>
                <a:latin typeface="Noto Sans TC" pitchFamily="34" charset="0"/>
                <a:ea typeface="Noto Sans TC" pitchFamily="34" charset="-122"/>
                <a:cs typeface="Noto Sans TC" pitchFamily="34" charset="-120"/>
              </a:rPr>
              <a:t>Carlos Alejandro Venturelli</a:t>
            </a:r>
            <a:endParaRPr lang="en-US" sz="170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34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75234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Organización y Copia de Imágenes</a:t>
            </a:r>
            <a:endParaRPr lang="en-US" sz="3402" dirty="0"/>
          </a:p>
        </p:txBody>
      </p:sp>
      <p:sp>
        <p:nvSpPr>
          <p:cNvPr id="6" name="Shape 2"/>
          <p:cNvSpPr/>
          <p:nvPr/>
        </p:nvSpPr>
        <p:spPr>
          <a:xfrm>
            <a:off x="2594967" y="3693914"/>
            <a:ext cx="9440347" cy="34528"/>
          </a:xfrm>
          <a:prstGeom prst="roundRect">
            <a:avLst>
              <a:gd name="adj" fmla="val 225237"/>
            </a:avLst>
          </a:prstGeom>
          <a:solidFill>
            <a:srgbClr val="552C86"/>
          </a:solidFill>
          <a:ln/>
        </p:spPr>
      </p:sp>
      <p:sp>
        <p:nvSpPr>
          <p:cNvPr id="7" name="Shape 3"/>
          <p:cNvSpPr/>
          <p:nvPr/>
        </p:nvSpPr>
        <p:spPr>
          <a:xfrm>
            <a:off x="3692962" y="3693855"/>
            <a:ext cx="34528" cy="604838"/>
          </a:xfrm>
          <a:prstGeom prst="roundRect">
            <a:avLst>
              <a:gd name="adj" fmla="val 225237"/>
            </a:avLst>
          </a:prstGeom>
          <a:solidFill>
            <a:srgbClr val="552C86"/>
          </a:solidFill>
          <a:ln/>
        </p:spPr>
      </p:sp>
      <p:sp>
        <p:nvSpPr>
          <p:cNvPr id="8" name="Shape 4"/>
          <p:cNvSpPr/>
          <p:nvPr/>
        </p:nvSpPr>
        <p:spPr>
          <a:xfrm>
            <a:off x="3515916" y="3499545"/>
            <a:ext cx="388739" cy="388739"/>
          </a:xfrm>
          <a:prstGeom prst="roundRect">
            <a:avLst>
              <a:gd name="adj" fmla="val 20006"/>
            </a:avLst>
          </a:prstGeom>
          <a:solidFill>
            <a:srgbClr val="3C136D"/>
          </a:solidFill>
          <a:ln w="7620">
            <a:solidFill>
              <a:srgbClr val="552C86"/>
            </a:solidFill>
            <a:prstDash val="solid"/>
          </a:ln>
        </p:spPr>
      </p:sp>
      <p:sp>
        <p:nvSpPr>
          <p:cNvPr id="9" name="Text 5"/>
          <p:cNvSpPr/>
          <p:nvPr/>
        </p:nvSpPr>
        <p:spPr>
          <a:xfrm>
            <a:off x="3663434" y="3564315"/>
            <a:ext cx="93583"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1</a:t>
            </a:r>
            <a:endParaRPr lang="en-US" sz="2041" dirty="0"/>
          </a:p>
        </p:txBody>
      </p:sp>
      <p:sp>
        <p:nvSpPr>
          <p:cNvPr id="10" name="Text 6"/>
          <p:cNvSpPr/>
          <p:nvPr/>
        </p:nvSpPr>
        <p:spPr>
          <a:xfrm>
            <a:off x="2793623" y="4325312"/>
            <a:ext cx="1884998" cy="539829"/>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Definición de Rutas</a:t>
            </a:r>
            <a:endParaRPr lang="en-US" sz="1701" dirty="0"/>
          </a:p>
        </p:txBody>
      </p:sp>
      <p:sp>
        <p:nvSpPr>
          <p:cNvPr id="11" name="Text 7"/>
          <p:cNvSpPr/>
          <p:nvPr/>
        </p:nvSpPr>
        <p:spPr>
          <a:xfrm>
            <a:off x="2807582" y="4902228"/>
            <a:ext cx="1884998" cy="3042404"/>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definen las rutas de las carpetas originales que contienen las imágenes desordenadas, la ruta de la carpeta destino donde se guardarán las imágenes organizadas y la ruta de la carpeta EDA para almacenar un archivo de resultados</a:t>
            </a:r>
            <a:r>
              <a:rPr lang="en-US" sz="1361" dirty="0">
                <a:solidFill>
                  <a:srgbClr val="DCD7E5"/>
                </a:solidFill>
                <a:latin typeface="Heebo" pitchFamily="34" charset="0"/>
                <a:ea typeface="Heebo" pitchFamily="34" charset="-122"/>
                <a:cs typeface="Heebo" pitchFamily="34" charset="-120"/>
              </a:rPr>
              <a:t>.</a:t>
            </a:r>
            <a:endParaRPr lang="en-US" sz="1361" dirty="0"/>
          </a:p>
        </p:txBody>
      </p:sp>
      <p:sp>
        <p:nvSpPr>
          <p:cNvPr id="12" name="Shape 8"/>
          <p:cNvSpPr/>
          <p:nvPr/>
        </p:nvSpPr>
        <p:spPr>
          <a:xfrm>
            <a:off x="6096238" y="3693855"/>
            <a:ext cx="34528" cy="604838"/>
          </a:xfrm>
          <a:prstGeom prst="roundRect">
            <a:avLst>
              <a:gd name="adj" fmla="val 225237"/>
            </a:avLst>
          </a:prstGeom>
          <a:solidFill>
            <a:srgbClr val="552C86"/>
          </a:solidFill>
          <a:ln/>
        </p:spPr>
      </p:sp>
      <p:sp>
        <p:nvSpPr>
          <p:cNvPr id="13" name="Shape 9"/>
          <p:cNvSpPr/>
          <p:nvPr/>
        </p:nvSpPr>
        <p:spPr>
          <a:xfrm>
            <a:off x="5919192" y="3499545"/>
            <a:ext cx="388739" cy="388739"/>
          </a:xfrm>
          <a:prstGeom prst="roundRect">
            <a:avLst>
              <a:gd name="adj" fmla="val 20006"/>
            </a:avLst>
          </a:prstGeom>
          <a:solidFill>
            <a:srgbClr val="3C136D"/>
          </a:solidFill>
          <a:ln w="7620">
            <a:solidFill>
              <a:srgbClr val="552C86"/>
            </a:solidFill>
            <a:prstDash val="solid"/>
          </a:ln>
        </p:spPr>
      </p:sp>
      <p:sp>
        <p:nvSpPr>
          <p:cNvPr id="14" name="Text 10"/>
          <p:cNvSpPr/>
          <p:nvPr/>
        </p:nvSpPr>
        <p:spPr>
          <a:xfrm>
            <a:off x="6039922" y="3564315"/>
            <a:ext cx="147280"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2</a:t>
            </a:r>
            <a:endParaRPr lang="en-US" sz="2041" dirty="0"/>
          </a:p>
        </p:txBody>
      </p:sp>
      <p:sp>
        <p:nvSpPr>
          <p:cNvPr id="15" name="Text 11"/>
          <p:cNvSpPr/>
          <p:nvPr/>
        </p:nvSpPr>
        <p:spPr>
          <a:xfrm>
            <a:off x="5205531" y="4325312"/>
            <a:ext cx="1884998" cy="539829"/>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Creación de Carpetas Destino</a:t>
            </a:r>
            <a:endParaRPr lang="en-US" sz="1701" dirty="0"/>
          </a:p>
        </p:txBody>
      </p:sp>
      <p:sp>
        <p:nvSpPr>
          <p:cNvPr id="16" name="Text 12"/>
          <p:cNvSpPr/>
          <p:nvPr/>
        </p:nvSpPr>
        <p:spPr>
          <a:xfrm>
            <a:off x="5153739" y="4941555"/>
            <a:ext cx="1884998" cy="2212657"/>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utilizan os.makedirs para crear las carpetas necesarias dentro de destination\_path, incluyendo subcarpetas para 'normal' y 'pneumonia' dentro de 'train', 'val' y 'test'.</a:t>
            </a:r>
            <a:endParaRPr lang="en-US" sz="1100" dirty="0"/>
          </a:p>
        </p:txBody>
      </p:sp>
      <p:sp>
        <p:nvSpPr>
          <p:cNvPr id="17" name="Shape 13"/>
          <p:cNvSpPr/>
          <p:nvPr/>
        </p:nvSpPr>
        <p:spPr>
          <a:xfrm>
            <a:off x="8499515" y="3693855"/>
            <a:ext cx="34528" cy="604838"/>
          </a:xfrm>
          <a:prstGeom prst="roundRect">
            <a:avLst>
              <a:gd name="adj" fmla="val 225237"/>
            </a:avLst>
          </a:prstGeom>
          <a:solidFill>
            <a:srgbClr val="552C86"/>
          </a:solidFill>
          <a:ln/>
        </p:spPr>
      </p:sp>
      <p:sp>
        <p:nvSpPr>
          <p:cNvPr id="18" name="Shape 14"/>
          <p:cNvSpPr/>
          <p:nvPr/>
        </p:nvSpPr>
        <p:spPr>
          <a:xfrm>
            <a:off x="8322469" y="3499545"/>
            <a:ext cx="388739" cy="388739"/>
          </a:xfrm>
          <a:prstGeom prst="roundRect">
            <a:avLst>
              <a:gd name="adj" fmla="val 20006"/>
            </a:avLst>
          </a:prstGeom>
          <a:solidFill>
            <a:srgbClr val="3C136D"/>
          </a:solidFill>
          <a:ln w="7620">
            <a:solidFill>
              <a:srgbClr val="552C86"/>
            </a:solidFill>
            <a:prstDash val="solid"/>
          </a:ln>
        </p:spPr>
      </p:sp>
      <p:sp>
        <p:nvSpPr>
          <p:cNvPr id="19" name="Text 15"/>
          <p:cNvSpPr/>
          <p:nvPr/>
        </p:nvSpPr>
        <p:spPr>
          <a:xfrm>
            <a:off x="8443674" y="3564315"/>
            <a:ext cx="146209"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3</a:t>
            </a:r>
            <a:endParaRPr lang="en-US" sz="2041" dirty="0"/>
          </a:p>
        </p:txBody>
      </p:sp>
      <p:sp>
        <p:nvSpPr>
          <p:cNvPr id="20" name="Text 16"/>
          <p:cNvSpPr/>
          <p:nvPr/>
        </p:nvSpPr>
        <p:spPr>
          <a:xfrm>
            <a:off x="7591544" y="4341912"/>
            <a:ext cx="1884998" cy="809744"/>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Copiando Imágenes No Duplicadas</a:t>
            </a:r>
            <a:endParaRPr lang="en-US" sz="1701" dirty="0"/>
          </a:p>
        </p:txBody>
      </p:sp>
      <p:sp>
        <p:nvSpPr>
          <p:cNvPr id="21" name="Text 17"/>
          <p:cNvSpPr/>
          <p:nvPr/>
        </p:nvSpPr>
        <p:spPr>
          <a:xfrm>
            <a:off x="7655230" y="5151656"/>
            <a:ext cx="1884998" cy="3318986"/>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crea un diccionario image\_hashes para almacenar hashes de imágenes ya procesadas y evitar duplicados. Se recorren las carpetas originales y se copia cada imagen a la subcarpeta correspondiente, según su clase (normal o neumonía).</a:t>
            </a:r>
            <a:endParaRPr lang="en-US" sz="1100" dirty="0"/>
          </a:p>
        </p:txBody>
      </p:sp>
      <p:sp>
        <p:nvSpPr>
          <p:cNvPr id="22" name="Shape 18"/>
          <p:cNvSpPr/>
          <p:nvPr/>
        </p:nvSpPr>
        <p:spPr>
          <a:xfrm>
            <a:off x="10902791" y="3693855"/>
            <a:ext cx="34528" cy="604838"/>
          </a:xfrm>
          <a:prstGeom prst="roundRect">
            <a:avLst>
              <a:gd name="adj" fmla="val 225237"/>
            </a:avLst>
          </a:prstGeom>
          <a:solidFill>
            <a:srgbClr val="552C86"/>
          </a:solidFill>
          <a:ln/>
        </p:spPr>
      </p:sp>
      <p:sp>
        <p:nvSpPr>
          <p:cNvPr id="23" name="Shape 19"/>
          <p:cNvSpPr/>
          <p:nvPr/>
        </p:nvSpPr>
        <p:spPr>
          <a:xfrm>
            <a:off x="10725745" y="3499545"/>
            <a:ext cx="388739" cy="388739"/>
          </a:xfrm>
          <a:prstGeom prst="roundRect">
            <a:avLst>
              <a:gd name="adj" fmla="val 20006"/>
            </a:avLst>
          </a:prstGeom>
          <a:solidFill>
            <a:srgbClr val="3C136D"/>
          </a:solidFill>
          <a:ln w="7620">
            <a:solidFill>
              <a:srgbClr val="552C86"/>
            </a:solidFill>
            <a:prstDash val="solid"/>
          </a:ln>
        </p:spPr>
      </p:sp>
      <p:sp>
        <p:nvSpPr>
          <p:cNvPr id="24" name="Text 20"/>
          <p:cNvSpPr/>
          <p:nvPr/>
        </p:nvSpPr>
        <p:spPr>
          <a:xfrm>
            <a:off x="10834449" y="3564315"/>
            <a:ext cx="171331"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4</a:t>
            </a:r>
            <a:endParaRPr lang="en-US" sz="2041" dirty="0"/>
          </a:p>
        </p:txBody>
      </p:sp>
      <p:sp>
        <p:nvSpPr>
          <p:cNvPr id="25" name="Text 21"/>
          <p:cNvSpPr/>
          <p:nvPr/>
        </p:nvSpPr>
        <p:spPr>
          <a:xfrm>
            <a:off x="9989493" y="4325312"/>
            <a:ext cx="1884998" cy="809744"/>
          </a:xfrm>
          <a:prstGeom prst="rect">
            <a:avLst/>
          </a:prstGeom>
          <a:noFill/>
          <a:ln/>
        </p:spPr>
        <p:txBody>
          <a:bodyPr wrap="square" rtlCol="0" anchor="t"/>
          <a:lstStyle/>
          <a:p>
            <a:pPr marL="0" indent="0" algn="ctr">
              <a:lnSpc>
                <a:spcPts val="2126"/>
              </a:lnSpc>
              <a:buNone/>
            </a:pPr>
            <a:r>
              <a:rPr lang="en-US" sz="1701" dirty="0">
                <a:solidFill>
                  <a:srgbClr val="DCD7E5"/>
                </a:solidFill>
                <a:latin typeface="Montserrat" pitchFamily="34" charset="0"/>
                <a:ea typeface="Montserrat" pitchFamily="34" charset="-122"/>
                <a:cs typeface="Montserrat" pitchFamily="34" charset="-120"/>
              </a:rPr>
              <a:t>Guardando Resultado en </a:t>
            </a:r>
            <a:r>
              <a:rPr lang="en-US" sz="1701" dirty="0" err="1">
                <a:solidFill>
                  <a:srgbClr val="DCD7E5"/>
                </a:solidFill>
                <a:latin typeface="Montserrat" pitchFamily="34" charset="0"/>
                <a:ea typeface="Montserrat" pitchFamily="34" charset="-122"/>
                <a:cs typeface="Montserrat" pitchFamily="34" charset="-120"/>
              </a:rPr>
              <a:t>Archivo</a:t>
            </a:r>
            <a:r>
              <a:rPr lang="en-US" sz="1701" dirty="0">
                <a:solidFill>
                  <a:srgbClr val="DCD7E5"/>
                </a:solidFill>
                <a:latin typeface="Montserrat" pitchFamily="34" charset="0"/>
                <a:ea typeface="Montserrat" pitchFamily="34" charset="-122"/>
                <a:cs typeface="Montserrat" pitchFamily="34" charset="-120"/>
              </a:rPr>
              <a:t> </a:t>
            </a:r>
            <a:r>
              <a:rPr lang="en-US" sz="1701" dirty="0" smtClean="0">
                <a:solidFill>
                  <a:srgbClr val="DCD7E5"/>
                </a:solidFill>
                <a:latin typeface="Montserrat" pitchFamily="34" charset="0"/>
                <a:ea typeface="Montserrat" pitchFamily="34" charset="-122"/>
                <a:cs typeface="Montserrat" pitchFamily="34" charset="-120"/>
              </a:rPr>
              <a:t>H5</a:t>
            </a:r>
            <a:endParaRPr lang="en-US" sz="1701" dirty="0"/>
          </a:p>
        </p:txBody>
      </p:sp>
      <p:sp>
        <p:nvSpPr>
          <p:cNvPr id="26" name="Text 22"/>
          <p:cNvSpPr/>
          <p:nvPr/>
        </p:nvSpPr>
        <p:spPr>
          <a:xfrm>
            <a:off x="9994820" y="5209050"/>
            <a:ext cx="1884998" cy="2212657"/>
          </a:xfrm>
          <a:prstGeom prst="rect">
            <a:avLst/>
          </a:prstGeom>
          <a:noFill/>
          <a:ln/>
        </p:spPr>
        <p:txBody>
          <a:bodyPr wrap="square" rtlCol="0" anchor="t"/>
          <a:lstStyle/>
          <a:p>
            <a:pPr marL="0" indent="0" algn="just">
              <a:lnSpc>
                <a:spcPts val="2177"/>
              </a:lnSpc>
              <a:buNone/>
            </a:pPr>
            <a:r>
              <a:rPr lang="en-US" sz="1100" dirty="0">
                <a:solidFill>
                  <a:srgbClr val="DCD7E5"/>
                </a:solidFill>
                <a:latin typeface="Heebo" pitchFamily="34" charset="0"/>
                <a:ea typeface="Heebo" pitchFamily="34" charset="-122"/>
                <a:cs typeface="Heebo" pitchFamily="34" charset="-120"/>
              </a:rPr>
              <a:t>Se crea un diccionario result para almacenar los hashes de las imágenes procesadas para cada conjunto (train, val, test) y se guarda en un </a:t>
            </a:r>
            <a:r>
              <a:rPr lang="en-US" sz="1100" dirty="0" err="1">
                <a:solidFill>
                  <a:srgbClr val="DCD7E5"/>
                </a:solidFill>
                <a:latin typeface="Heebo" pitchFamily="34" charset="0"/>
                <a:ea typeface="Heebo" pitchFamily="34" charset="-122"/>
                <a:cs typeface="Heebo" pitchFamily="34" charset="-120"/>
              </a:rPr>
              <a:t>archivo</a:t>
            </a:r>
            <a:r>
              <a:rPr lang="en-US" sz="1100" dirty="0">
                <a:solidFill>
                  <a:srgbClr val="DCD7E5"/>
                </a:solidFill>
                <a:latin typeface="Heebo" pitchFamily="34" charset="0"/>
                <a:ea typeface="Heebo" pitchFamily="34" charset="-122"/>
                <a:cs typeface="Heebo" pitchFamily="34" charset="-120"/>
              </a:rPr>
              <a:t> </a:t>
            </a:r>
            <a:r>
              <a:rPr lang="en-US" sz="1100" dirty="0" smtClean="0">
                <a:solidFill>
                  <a:srgbClr val="DCD7E5"/>
                </a:solidFill>
                <a:latin typeface="Heebo" pitchFamily="34" charset="0"/>
                <a:ea typeface="Heebo" pitchFamily="34" charset="-122"/>
                <a:cs typeface="Heebo" pitchFamily="34" charset="-120"/>
              </a:rPr>
              <a:t>del </a:t>
            </a:r>
            <a:r>
              <a:rPr lang="en-US" sz="1100" dirty="0" err="1" smtClean="0">
                <a:solidFill>
                  <a:srgbClr val="DCD7E5"/>
                </a:solidFill>
                <a:latin typeface="Heebo" pitchFamily="34" charset="0"/>
                <a:ea typeface="Heebo" pitchFamily="34" charset="-122"/>
                <a:cs typeface="Heebo" pitchFamily="34" charset="-120"/>
              </a:rPr>
              <a:t>tipo</a:t>
            </a:r>
            <a:r>
              <a:rPr lang="en-US" sz="1100" dirty="0" smtClean="0">
                <a:solidFill>
                  <a:srgbClr val="DCD7E5"/>
                </a:solidFill>
                <a:latin typeface="Heebo" pitchFamily="34" charset="0"/>
                <a:ea typeface="Heebo" pitchFamily="34" charset="-122"/>
                <a:cs typeface="Heebo" pitchFamily="34" charset="-120"/>
              </a:rPr>
              <a:t> H5 que se </a:t>
            </a:r>
            <a:r>
              <a:rPr lang="en-US" sz="1100" dirty="0" err="1" smtClean="0">
                <a:solidFill>
                  <a:srgbClr val="DCD7E5"/>
                </a:solidFill>
                <a:latin typeface="Heebo" pitchFamily="34" charset="0"/>
                <a:ea typeface="Heebo" pitchFamily="34" charset="-122"/>
                <a:cs typeface="Heebo" pitchFamily="34" charset="-120"/>
              </a:rPr>
              <a:t>utiliza</a:t>
            </a:r>
            <a:r>
              <a:rPr lang="en-US" sz="1100" dirty="0" smtClean="0">
                <a:solidFill>
                  <a:srgbClr val="DCD7E5"/>
                </a:solidFill>
                <a:latin typeface="Heebo" pitchFamily="34" charset="0"/>
                <a:ea typeface="Heebo" pitchFamily="34" charset="-122"/>
                <a:cs typeface="Heebo" pitchFamily="34" charset="-120"/>
              </a:rPr>
              <a:t> </a:t>
            </a:r>
            <a:r>
              <a:rPr lang="en-US" sz="1100" dirty="0" err="1" smtClean="0">
                <a:solidFill>
                  <a:srgbClr val="DCD7E5"/>
                </a:solidFill>
                <a:latin typeface="Heebo" pitchFamily="34" charset="0"/>
                <a:ea typeface="Heebo" pitchFamily="34" charset="-122"/>
                <a:cs typeface="Heebo" pitchFamily="34" charset="-120"/>
              </a:rPr>
              <a:t>Keras</a:t>
            </a:r>
            <a:r>
              <a:rPr lang="en-US" sz="1100" dirty="0" smtClean="0">
                <a:solidFill>
                  <a:srgbClr val="DCD7E5"/>
                </a:solidFill>
                <a:latin typeface="Heebo" pitchFamily="34" charset="0"/>
                <a:ea typeface="Heebo" pitchFamily="34" charset="-122"/>
                <a:cs typeface="Heebo" pitchFamily="34" charset="-120"/>
              </a:rPr>
              <a:t>.</a:t>
            </a:r>
            <a:endParaRPr lang="en-US" sz="1100" dirty="0"/>
          </a:p>
        </p:txBody>
      </p:sp>
    </p:spTree>
    <p:extLst>
      <p:ext uri="{BB962C8B-B14F-4D97-AF65-F5344CB8AC3E}">
        <p14:creationId xmlns:p14="http://schemas.microsoft.com/office/powerpoint/2010/main" val="16809857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3395"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55571" y="1456701"/>
            <a:ext cx="7632859" cy="581025"/>
          </a:xfrm>
          <a:prstGeom prst="rect">
            <a:avLst/>
          </a:prstGeom>
          <a:noFill/>
          <a:ln/>
        </p:spPr>
        <p:txBody>
          <a:bodyPr wrap="none" rtlCol="0" anchor="t"/>
          <a:lstStyle/>
          <a:p>
            <a:pPr marL="0" indent="0">
              <a:lnSpc>
                <a:spcPts val="4575"/>
              </a:lnSpc>
              <a:buNone/>
            </a:pPr>
            <a:r>
              <a:rPr lang="en-US" sz="3660" dirty="0">
                <a:solidFill>
                  <a:srgbClr val="F2F0F4"/>
                </a:solidFill>
                <a:latin typeface="Montserrat" pitchFamily="34" charset="0"/>
                <a:ea typeface="Montserrat" pitchFamily="34" charset="-122"/>
                <a:cs typeface="Montserrat" pitchFamily="34" charset="-120"/>
              </a:rPr>
              <a:t>Beneficios del balanceo de datos</a:t>
            </a:r>
            <a:endParaRPr lang="en-US" sz="3660" dirty="0"/>
          </a:p>
        </p:txBody>
      </p:sp>
      <p:sp>
        <p:nvSpPr>
          <p:cNvPr id="6" name="Shape 2"/>
          <p:cNvSpPr/>
          <p:nvPr/>
        </p:nvSpPr>
        <p:spPr>
          <a:xfrm>
            <a:off x="650677" y="2461022"/>
            <a:ext cx="418267" cy="418267"/>
          </a:xfrm>
          <a:prstGeom prst="roundRect">
            <a:avLst>
              <a:gd name="adj" fmla="val 20005"/>
            </a:avLst>
          </a:prstGeom>
          <a:solidFill>
            <a:srgbClr val="3C136D"/>
          </a:solidFill>
          <a:ln w="7620">
            <a:solidFill>
              <a:srgbClr val="552C86"/>
            </a:solidFill>
            <a:prstDash val="solid"/>
          </a:ln>
        </p:spPr>
      </p:sp>
      <p:sp>
        <p:nvSpPr>
          <p:cNvPr id="7" name="Text 3"/>
          <p:cNvSpPr/>
          <p:nvPr/>
        </p:nvSpPr>
        <p:spPr>
          <a:xfrm>
            <a:off x="809387" y="2530673"/>
            <a:ext cx="100727"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1</a:t>
            </a:r>
            <a:endParaRPr lang="en-US" sz="2196" dirty="0"/>
          </a:p>
        </p:txBody>
      </p:sp>
      <p:sp>
        <p:nvSpPr>
          <p:cNvPr id="8" name="Text 4"/>
          <p:cNvSpPr/>
          <p:nvPr/>
        </p:nvSpPr>
        <p:spPr>
          <a:xfrm>
            <a:off x="1254800" y="2461022"/>
            <a:ext cx="3551753" cy="290513"/>
          </a:xfrm>
          <a:prstGeom prst="rect">
            <a:avLst/>
          </a:prstGeom>
          <a:noFill/>
          <a:ln/>
        </p:spPr>
        <p:txBody>
          <a:bodyPr wrap="none" rtlCol="0" anchor="t"/>
          <a:lstStyle/>
          <a:p>
            <a:pPr marL="0" indent="0">
              <a:lnSpc>
                <a:spcPts val="2288"/>
              </a:lnSpc>
              <a:buNone/>
            </a:pPr>
            <a:r>
              <a:rPr lang="en-US" sz="1830" dirty="0">
                <a:solidFill>
                  <a:srgbClr val="DCD7E5"/>
                </a:solidFill>
                <a:latin typeface="Montserrat" pitchFamily="34" charset="0"/>
                <a:ea typeface="Montserrat" pitchFamily="34" charset="-122"/>
                <a:cs typeface="Montserrat" pitchFamily="34" charset="-120"/>
              </a:rPr>
              <a:t>Mejora la precisión del modelo</a:t>
            </a:r>
            <a:endParaRPr lang="en-US" sz="1830" dirty="0"/>
          </a:p>
        </p:txBody>
      </p:sp>
      <p:sp>
        <p:nvSpPr>
          <p:cNvPr id="9" name="Text 5"/>
          <p:cNvSpPr/>
          <p:nvPr/>
        </p:nvSpPr>
        <p:spPr>
          <a:xfrm>
            <a:off x="1254800" y="2863096"/>
            <a:ext cx="7238524" cy="892612"/>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Al balancear el conjunto de datos, se reduce el sesgo hacia la clase mayoritaria, lo que puede conducir a un mejor rendimiento del modelo en la clasificación de la clase minoritaria.</a:t>
            </a:r>
            <a:endParaRPr lang="en-US" sz="1464" dirty="0"/>
          </a:p>
        </p:txBody>
      </p:sp>
      <p:sp>
        <p:nvSpPr>
          <p:cNvPr id="10" name="Shape 6"/>
          <p:cNvSpPr/>
          <p:nvPr/>
        </p:nvSpPr>
        <p:spPr>
          <a:xfrm>
            <a:off x="650677" y="4150638"/>
            <a:ext cx="418267" cy="418267"/>
          </a:xfrm>
          <a:prstGeom prst="roundRect">
            <a:avLst>
              <a:gd name="adj" fmla="val 20005"/>
            </a:avLst>
          </a:prstGeom>
          <a:solidFill>
            <a:srgbClr val="3C136D"/>
          </a:solidFill>
          <a:ln w="7620">
            <a:solidFill>
              <a:srgbClr val="552C86"/>
            </a:solidFill>
            <a:prstDash val="solid"/>
          </a:ln>
        </p:spPr>
      </p:sp>
      <p:sp>
        <p:nvSpPr>
          <p:cNvPr id="11" name="Text 7"/>
          <p:cNvSpPr/>
          <p:nvPr/>
        </p:nvSpPr>
        <p:spPr>
          <a:xfrm>
            <a:off x="780574" y="4220289"/>
            <a:ext cx="158472"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2</a:t>
            </a:r>
            <a:endParaRPr lang="en-US" sz="2196" dirty="0"/>
          </a:p>
        </p:txBody>
      </p:sp>
      <p:sp>
        <p:nvSpPr>
          <p:cNvPr id="12" name="Text 8"/>
          <p:cNvSpPr/>
          <p:nvPr/>
        </p:nvSpPr>
        <p:spPr>
          <a:xfrm>
            <a:off x="1254800" y="4150638"/>
            <a:ext cx="5479852" cy="290513"/>
          </a:xfrm>
          <a:prstGeom prst="rect">
            <a:avLst/>
          </a:prstGeom>
          <a:noFill/>
          <a:ln/>
        </p:spPr>
        <p:txBody>
          <a:bodyPr wrap="none" rtlCol="0" anchor="t"/>
          <a:lstStyle/>
          <a:p>
            <a:pPr marL="0" indent="0">
              <a:lnSpc>
                <a:spcPts val="2288"/>
              </a:lnSpc>
              <a:buNone/>
            </a:pPr>
            <a:r>
              <a:rPr lang="en-US" sz="1830" dirty="0" smtClean="0">
                <a:solidFill>
                  <a:srgbClr val="DCD7E5"/>
                </a:solidFill>
                <a:latin typeface="Montserrat" pitchFamily="34" charset="0"/>
                <a:ea typeface="Montserrat" pitchFamily="34" charset="-122"/>
                <a:cs typeface="Montserrat" pitchFamily="34" charset="-120"/>
              </a:rPr>
              <a:t>Evita </a:t>
            </a:r>
            <a:r>
              <a:rPr lang="en-US" sz="1830" dirty="0">
                <a:solidFill>
                  <a:srgbClr val="DCD7E5"/>
                </a:solidFill>
                <a:latin typeface="Montserrat" pitchFamily="34" charset="0"/>
                <a:ea typeface="Montserrat" pitchFamily="34" charset="-122"/>
                <a:cs typeface="Montserrat" pitchFamily="34" charset="-120"/>
              </a:rPr>
              <a:t>la sobreestimación de la clase mayoritaria</a:t>
            </a:r>
            <a:endParaRPr lang="en-US" sz="1830" dirty="0"/>
          </a:p>
        </p:txBody>
      </p:sp>
      <p:sp>
        <p:nvSpPr>
          <p:cNvPr id="13" name="Text 9"/>
          <p:cNvSpPr/>
          <p:nvPr/>
        </p:nvSpPr>
        <p:spPr>
          <a:xfrm>
            <a:off x="1254800" y="4552712"/>
            <a:ext cx="7238524" cy="892612"/>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Los modelos entrenados con datos desbalanceados pueden tender a sobrestimar la clase mayoritaria, ignorando la clase minoritaria. El balanceo de datos ayuda a corregir este problema.</a:t>
            </a:r>
            <a:endParaRPr lang="en-US" sz="1464" dirty="0"/>
          </a:p>
        </p:txBody>
      </p:sp>
      <p:sp>
        <p:nvSpPr>
          <p:cNvPr id="14" name="Shape 10"/>
          <p:cNvSpPr/>
          <p:nvPr/>
        </p:nvSpPr>
        <p:spPr>
          <a:xfrm>
            <a:off x="650677" y="5840254"/>
            <a:ext cx="418267" cy="418267"/>
          </a:xfrm>
          <a:prstGeom prst="roundRect">
            <a:avLst>
              <a:gd name="adj" fmla="val 20005"/>
            </a:avLst>
          </a:prstGeom>
          <a:solidFill>
            <a:srgbClr val="3C136D"/>
          </a:solidFill>
          <a:ln w="7620">
            <a:solidFill>
              <a:srgbClr val="552C86"/>
            </a:solidFill>
            <a:prstDash val="solid"/>
          </a:ln>
        </p:spPr>
      </p:sp>
      <p:sp>
        <p:nvSpPr>
          <p:cNvPr id="15" name="Text 11"/>
          <p:cNvSpPr/>
          <p:nvPr/>
        </p:nvSpPr>
        <p:spPr>
          <a:xfrm>
            <a:off x="781169" y="5909905"/>
            <a:ext cx="157282" cy="278963"/>
          </a:xfrm>
          <a:prstGeom prst="rect">
            <a:avLst/>
          </a:prstGeom>
          <a:noFill/>
          <a:ln/>
        </p:spPr>
        <p:txBody>
          <a:bodyPr wrap="none" rtlCol="0" anchor="t"/>
          <a:lstStyle/>
          <a:p>
            <a:pPr marL="0" indent="0" algn="ctr">
              <a:lnSpc>
                <a:spcPts val="2196"/>
              </a:lnSpc>
              <a:buNone/>
            </a:pPr>
            <a:r>
              <a:rPr lang="en-US" sz="2196" dirty="0">
                <a:solidFill>
                  <a:srgbClr val="DCD7E5"/>
                </a:solidFill>
                <a:latin typeface="Montserrat" pitchFamily="34" charset="0"/>
                <a:ea typeface="Montserrat" pitchFamily="34" charset="-122"/>
                <a:cs typeface="Montserrat" pitchFamily="34" charset="-120"/>
              </a:rPr>
              <a:t>3</a:t>
            </a:r>
            <a:endParaRPr lang="en-US" sz="2196" dirty="0"/>
          </a:p>
        </p:txBody>
      </p:sp>
      <p:sp>
        <p:nvSpPr>
          <p:cNvPr id="16" name="Text 12"/>
          <p:cNvSpPr/>
          <p:nvPr/>
        </p:nvSpPr>
        <p:spPr>
          <a:xfrm>
            <a:off x="1254800" y="5840254"/>
            <a:ext cx="4184809" cy="290513"/>
          </a:xfrm>
          <a:prstGeom prst="rect">
            <a:avLst/>
          </a:prstGeom>
          <a:noFill/>
          <a:ln/>
        </p:spPr>
        <p:txBody>
          <a:bodyPr wrap="none" rtlCol="0" anchor="t"/>
          <a:lstStyle/>
          <a:p>
            <a:pPr marL="0" indent="0">
              <a:lnSpc>
                <a:spcPts val="2288"/>
              </a:lnSpc>
              <a:buNone/>
            </a:pPr>
            <a:r>
              <a:rPr lang="en-US" sz="1830" dirty="0">
                <a:solidFill>
                  <a:srgbClr val="DCD7E5"/>
                </a:solidFill>
                <a:latin typeface="Montserrat" pitchFamily="34" charset="0"/>
                <a:ea typeface="Montserrat" pitchFamily="34" charset="-122"/>
                <a:cs typeface="Montserrat" pitchFamily="34" charset="-120"/>
              </a:rPr>
              <a:t>Facilita la interpretación del modelo</a:t>
            </a:r>
            <a:endParaRPr lang="en-US" sz="1830" dirty="0"/>
          </a:p>
        </p:txBody>
      </p:sp>
      <p:sp>
        <p:nvSpPr>
          <p:cNvPr id="17" name="Text 13"/>
          <p:cNvSpPr/>
          <p:nvPr/>
        </p:nvSpPr>
        <p:spPr>
          <a:xfrm>
            <a:off x="1254800" y="6242328"/>
            <a:ext cx="7238524" cy="595074"/>
          </a:xfrm>
          <a:prstGeom prst="rect">
            <a:avLst/>
          </a:prstGeom>
          <a:noFill/>
          <a:ln/>
        </p:spPr>
        <p:txBody>
          <a:bodyPr wrap="square" rtlCol="0" anchor="t"/>
          <a:lstStyle/>
          <a:p>
            <a:pPr marL="0" indent="0" algn="just">
              <a:lnSpc>
                <a:spcPts val="2343"/>
              </a:lnSpc>
              <a:buNone/>
            </a:pPr>
            <a:r>
              <a:rPr lang="en-US" sz="1464" dirty="0">
                <a:solidFill>
                  <a:srgbClr val="DCD7E5"/>
                </a:solidFill>
                <a:latin typeface="Heebo" pitchFamily="34" charset="0"/>
                <a:ea typeface="Heebo" pitchFamily="34" charset="-122"/>
                <a:cs typeface="Heebo" pitchFamily="34" charset="-120"/>
              </a:rPr>
              <a:t>Cuando las clases están balanceadas, es más fácil interpretar los resultados del modelo y comprender su comportamiento en ambas clases.</a:t>
            </a:r>
            <a:endParaRPr lang="en-US" sz="1464" dirty="0"/>
          </a:p>
        </p:txBody>
      </p:sp>
      <p:sp>
        <p:nvSpPr>
          <p:cNvPr id="18" name="Text 1"/>
          <p:cNvSpPr/>
          <p:nvPr/>
        </p:nvSpPr>
        <p:spPr>
          <a:xfrm>
            <a:off x="81318" y="256908"/>
            <a:ext cx="14572477" cy="1539121"/>
          </a:xfrm>
          <a:prstGeom prst="rect">
            <a:avLst/>
          </a:prstGeom>
          <a:noFill/>
          <a:ln/>
        </p:spPr>
        <p:txBody>
          <a:bodyPr wrap="square" rtlCol="0" anchor="t"/>
          <a:lstStyle/>
          <a:p>
            <a:pPr marL="0" indent="0">
              <a:lnSpc>
                <a:spcPts val="6163"/>
              </a:lnSpc>
              <a:buNone/>
            </a:pPr>
            <a:r>
              <a:rPr lang="en-US" sz="4330" dirty="0">
                <a:solidFill>
                  <a:srgbClr val="F2F0F4"/>
                </a:solidFill>
                <a:latin typeface="Montserrat" pitchFamily="34" charset="0"/>
                <a:ea typeface="Montserrat" pitchFamily="34" charset="-122"/>
                <a:cs typeface="Montserrat" pitchFamily="34" charset="-120"/>
              </a:rPr>
              <a:t>Preprocesamiento de imágenes y aumentación de </a:t>
            </a:r>
            <a:r>
              <a:rPr lang="en-US" sz="4330" dirty="0" err="1" smtClean="0">
                <a:solidFill>
                  <a:srgbClr val="F2F0F4"/>
                </a:solidFill>
                <a:latin typeface="Montserrat" pitchFamily="34" charset="0"/>
                <a:ea typeface="Montserrat" pitchFamily="34" charset="-122"/>
                <a:cs typeface="Montserrat" pitchFamily="34" charset="-120"/>
              </a:rPr>
              <a:t>datos</a:t>
            </a:r>
            <a:endParaRPr lang="en-US" sz="4330" dirty="0"/>
          </a:p>
        </p:txBody>
      </p:sp>
    </p:spTree>
    <p:extLst>
      <p:ext uri="{BB962C8B-B14F-4D97-AF65-F5344CB8AC3E}">
        <p14:creationId xmlns:p14="http://schemas.microsoft.com/office/powerpoint/2010/main" val="1031824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7" name="Text 1"/>
          <p:cNvSpPr/>
          <p:nvPr/>
        </p:nvSpPr>
        <p:spPr>
          <a:xfrm>
            <a:off x="81318" y="256908"/>
            <a:ext cx="14572477" cy="1539121"/>
          </a:xfrm>
          <a:prstGeom prst="rect">
            <a:avLst/>
          </a:prstGeom>
          <a:noFill/>
          <a:ln/>
        </p:spPr>
        <p:txBody>
          <a:bodyPr wrap="square" rtlCol="0" anchor="t"/>
          <a:lstStyle/>
          <a:p>
            <a:pPr marL="0" indent="0">
              <a:lnSpc>
                <a:spcPts val="6163"/>
              </a:lnSpc>
              <a:buNone/>
            </a:pPr>
            <a:r>
              <a:rPr lang="en-US" sz="4330" dirty="0">
                <a:solidFill>
                  <a:srgbClr val="F2F0F4"/>
                </a:solidFill>
                <a:latin typeface="Montserrat" pitchFamily="34" charset="0"/>
                <a:ea typeface="Montserrat" pitchFamily="34" charset="-122"/>
                <a:cs typeface="Montserrat" pitchFamily="34" charset="-120"/>
              </a:rPr>
              <a:t>Preprocesamiento de imágenes y aumentación de </a:t>
            </a:r>
            <a:r>
              <a:rPr lang="en-US" sz="4330" dirty="0" err="1" smtClean="0">
                <a:solidFill>
                  <a:srgbClr val="F2F0F4"/>
                </a:solidFill>
                <a:latin typeface="Montserrat" pitchFamily="34" charset="0"/>
                <a:ea typeface="Montserrat" pitchFamily="34" charset="-122"/>
                <a:cs typeface="Montserrat" pitchFamily="34" charset="-120"/>
              </a:rPr>
              <a:t>datos</a:t>
            </a:r>
            <a:endParaRPr lang="en-US" sz="4330" dirty="0"/>
          </a:p>
        </p:txBody>
      </p:sp>
      <p:pic>
        <p:nvPicPr>
          <p:cNvPr id="8" name="Imagen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2622" y="2052937"/>
            <a:ext cx="8311913" cy="5695848"/>
          </a:xfrm>
          <a:prstGeom prst="rect">
            <a:avLst/>
          </a:prstGeom>
        </p:spPr>
      </p:pic>
    </p:spTree>
    <p:extLst>
      <p:ext uri="{BB962C8B-B14F-4D97-AF65-F5344CB8AC3E}">
        <p14:creationId xmlns:p14="http://schemas.microsoft.com/office/powerpoint/2010/main" val="1273717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416487"/>
            <a:ext cx="7934325" cy="2981325"/>
          </a:xfrm>
          <a:prstGeom prst="rect">
            <a:avLst/>
          </a:prstGeom>
          <a:noFill/>
          <a:ln/>
        </p:spPr>
        <p:txBody>
          <a:bodyPr wrap="square" rtlCol="0" anchor="t"/>
          <a:lstStyle/>
          <a:p>
            <a:pPr marL="0" indent="0">
              <a:lnSpc>
                <a:spcPts val="5868"/>
              </a:lnSpc>
              <a:buNone/>
            </a:pPr>
            <a:r>
              <a:rPr lang="en-US" sz="4695" dirty="0">
                <a:solidFill>
                  <a:srgbClr val="F2F0F4"/>
                </a:solidFill>
                <a:latin typeface="Montserrat" pitchFamily="34" charset="0"/>
                <a:ea typeface="Montserrat" pitchFamily="34" charset="-122"/>
                <a:cs typeface="Montserrat" pitchFamily="34" charset="-120"/>
              </a:rPr>
              <a:t>Entrenamiento de Modelos para la detección de neumonía con imágenes de Rayos X</a:t>
            </a:r>
            <a:endParaRPr lang="en-US" sz="4695" dirty="0"/>
          </a:p>
        </p:txBody>
      </p:sp>
      <p:sp>
        <p:nvSpPr>
          <p:cNvPr id="6" name="Text 2"/>
          <p:cNvSpPr/>
          <p:nvPr/>
        </p:nvSpPr>
        <p:spPr>
          <a:xfrm>
            <a:off x="6091238" y="4657011"/>
            <a:ext cx="7934325" cy="1659493"/>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Este documento presenta un análisis de diferentes modelos de aprendizaje automático utilizados para la detección de neumonía a partir de imágenes de rayos X. Se exploran las arquitecturas, ventajas y desventajas de tres modelos: CNN, Sequential Simple y VGG16. Se analizan las estrategias de entrenamiento, incluyendo el uso de modelos preentrenados, aumento de datos y técnicas de regularización. Además, se abordan los desafíos encontrados durante el entrenamiento y se ofrecen soluciones para mejorar el rendimiento y la estabilidad del modelo.</a:t>
            </a:r>
            <a:endParaRPr lang="en-US" sz="1361" dirty="0"/>
          </a:p>
        </p:txBody>
      </p:sp>
    </p:spTree>
    <p:extLst>
      <p:ext uri="{BB962C8B-B14F-4D97-AF65-F5344CB8AC3E}">
        <p14:creationId xmlns:p14="http://schemas.microsoft.com/office/powerpoint/2010/main" val="516201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031200"/>
            <a:ext cx="43205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CNN</a:t>
            </a:r>
            <a:endParaRPr lang="en-US" sz="3402" dirty="0"/>
          </a:p>
        </p:txBody>
      </p:sp>
      <p:sp>
        <p:nvSpPr>
          <p:cNvPr id="6" name="Shape 2"/>
          <p:cNvSpPr/>
          <p:nvPr/>
        </p:nvSpPr>
        <p:spPr>
          <a:xfrm>
            <a:off x="6091238" y="2024777"/>
            <a:ext cx="388739" cy="388739"/>
          </a:xfrm>
          <a:prstGeom prst="roundRect">
            <a:avLst>
              <a:gd name="adj" fmla="val 20006"/>
            </a:avLst>
          </a:prstGeom>
          <a:solidFill>
            <a:srgbClr val="3C136D"/>
          </a:solidFill>
          <a:ln w="7620">
            <a:solidFill>
              <a:srgbClr val="552C86"/>
            </a:solidFill>
            <a:prstDash val="solid"/>
          </a:ln>
        </p:spPr>
      </p:sp>
      <p:sp>
        <p:nvSpPr>
          <p:cNvPr id="7" name="Text 3"/>
          <p:cNvSpPr/>
          <p:nvPr/>
        </p:nvSpPr>
        <p:spPr>
          <a:xfrm>
            <a:off x="6238756" y="2089547"/>
            <a:ext cx="93583"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1</a:t>
            </a:r>
            <a:endParaRPr lang="en-US" sz="2041" dirty="0"/>
          </a:p>
        </p:txBody>
      </p:sp>
      <p:sp>
        <p:nvSpPr>
          <p:cNvPr id="8" name="Text 4"/>
          <p:cNvSpPr/>
          <p:nvPr/>
        </p:nvSpPr>
        <p:spPr>
          <a:xfrm>
            <a:off x="6652736" y="2024777"/>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Arquitectura</a:t>
            </a:r>
            <a:endParaRPr lang="en-US" sz="1701" dirty="0"/>
          </a:p>
        </p:txBody>
      </p:sp>
      <p:sp>
        <p:nvSpPr>
          <p:cNvPr id="9" name="Text 5"/>
          <p:cNvSpPr/>
          <p:nvPr/>
        </p:nvSpPr>
        <p:spPr>
          <a:xfrm>
            <a:off x="6652736" y="2398276"/>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El modelo CNN se compone de capas convolucionales alternas con Batch Normalization y MaxPooling para extraer características de las imágenes. Utiliza GlobalAveragePooling2D en lugar de Flatten para reducir la dimensionalidad de las características extraídas. Incluye capas densas totalmente conectadas con activación ReLU y regularización L2 para la clasificación final.</a:t>
            </a:r>
            <a:endParaRPr lang="en-US" sz="1361" dirty="0"/>
          </a:p>
        </p:txBody>
      </p:sp>
      <p:sp>
        <p:nvSpPr>
          <p:cNvPr id="10" name="Shape 6"/>
          <p:cNvSpPr/>
          <p:nvPr/>
        </p:nvSpPr>
        <p:spPr>
          <a:xfrm>
            <a:off x="6091238" y="3871674"/>
            <a:ext cx="388739" cy="388739"/>
          </a:xfrm>
          <a:prstGeom prst="roundRect">
            <a:avLst>
              <a:gd name="adj" fmla="val 20006"/>
            </a:avLst>
          </a:prstGeom>
          <a:solidFill>
            <a:srgbClr val="3C136D"/>
          </a:solidFill>
          <a:ln w="7620">
            <a:solidFill>
              <a:srgbClr val="552C86"/>
            </a:solidFill>
            <a:prstDash val="solid"/>
          </a:ln>
        </p:spPr>
      </p:sp>
      <p:sp>
        <p:nvSpPr>
          <p:cNvPr id="11" name="Text 7"/>
          <p:cNvSpPr/>
          <p:nvPr/>
        </p:nvSpPr>
        <p:spPr>
          <a:xfrm>
            <a:off x="6211967" y="3936444"/>
            <a:ext cx="147280"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2</a:t>
            </a:r>
            <a:endParaRPr lang="en-US" sz="2041" dirty="0"/>
          </a:p>
        </p:txBody>
      </p:sp>
      <p:sp>
        <p:nvSpPr>
          <p:cNvPr id="12" name="Text 8"/>
          <p:cNvSpPr/>
          <p:nvPr/>
        </p:nvSpPr>
        <p:spPr>
          <a:xfrm>
            <a:off x="6652736" y="3871674"/>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Ventajas</a:t>
            </a:r>
            <a:endParaRPr lang="en-US" sz="1701" dirty="0"/>
          </a:p>
        </p:txBody>
      </p:sp>
      <p:sp>
        <p:nvSpPr>
          <p:cNvPr id="13" name="Text 9"/>
          <p:cNvSpPr/>
          <p:nvPr/>
        </p:nvSpPr>
        <p:spPr>
          <a:xfrm>
            <a:off x="6652736" y="4245173"/>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La arquitectura CNN es adecuada para tareas de clasificación de imágenes debido a su capacidad para capturar patrones espaciales en los datos. El uso de Batch Normalization estabiliza el entrenamiento del modelo y acelera la convergencia. La regularización L2 ayuda a prevenir el sobreajuste y mejora la generalización del modelo.</a:t>
            </a:r>
            <a:endParaRPr lang="en-US" sz="1361" dirty="0"/>
          </a:p>
        </p:txBody>
      </p:sp>
      <p:sp>
        <p:nvSpPr>
          <p:cNvPr id="14" name="Shape 10"/>
          <p:cNvSpPr/>
          <p:nvPr/>
        </p:nvSpPr>
        <p:spPr>
          <a:xfrm>
            <a:off x="6091238" y="5718572"/>
            <a:ext cx="388739" cy="388739"/>
          </a:xfrm>
          <a:prstGeom prst="roundRect">
            <a:avLst>
              <a:gd name="adj" fmla="val 20006"/>
            </a:avLst>
          </a:prstGeom>
          <a:solidFill>
            <a:srgbClr val="3C136D"/>
          </a:solidFill>
          <a:ln w="7620">
            <a:solidFill>
              <a:srgbClr val="552C86"/>
            </a:solidFill>
            <a:prstDash val="solid"/>
          </a:ln>
        </p:spPr>
      </p:sp>
      <p:sp>
        <p:nvSpPr>
          <p:cNvPr id="15" name="Text 11"/>
          <p:cNvSpPr/>
          <p:nvPr/>
        </p:nvSpPr>
        <p:spPr>
          <a:xfrm>
            <a:off x="6212443" y="5783342"/>
            <a:ext cx="146209"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3</a:t>
            </a:r>
            <a:endParaRPr lang="en-US" sz="2041" dirty="0"/>
          </a:p>
        </p:txBody>
      </p:sp>
      <p:sp>
        <p:nvSpPr>
          <p:cNvPr id="16" name="Text 12"/>
          <p:cNvSpPr/>
          <p:nvPr/>
        </p:nvSpPr>
        <p:spPr>
          <a:xfrm>
            <a:off x="6652736" y="5718572"/>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Desventajas</a:t>
            </a:r>
            <a:endParaRPr lang="en-US" sz="1701" dirty="0"/>
          </a:p>
        </p:txBody>
      </p:sp>
      <p:sp>
        <p:nvSpPr>
          <p:cNvPr id="17" name="Text 13"/>
          <p:cNvSpPr/>
          <p:nvPr/>
        </p:nvSpPr>
        <p:spPr>
          <a:xfrm>
            <a:off x="6652736" y="6092071"/>
            <a:ext cx="7372826" cy="1106329"/>
          </a:xfrm>
          <a:prstGeom prst="rect">
            <a:avLst/>
          </a:prstGeom>
          <a:noFill/>
          <a:ln/>
        </p:spPr>
        <p:txBody>
          <a:bodyPr wrap="square" rtlCol="0" anchor="t"/>
          <a:lstStyle/>
          <a:p>
            <a:pPr marL="0" indent="0" algn="just">
              <a:lnSpc>
                <a:spcPts val="2177"/>
              </a:lnSpc>
              <a:buNone/>
            </a:pPr>
            <a:r>
              <a:rPr lang="en-US" sz="1361" dirty="0">
                <a:solidFill>
                  <a:srgbClr val="DCD7E5"/>
                </a:solidFill>
                <a:latin typeface="Heebo" pitchFamily="34" charset="0"/>
                <a:ea typeface="Heebo" pitchFamily="34" charset="-122"/>
                <a:cs typeface="Heebo" pitchFamily="34" charset="-120"/>
              </a:rPr>
              <a:t>El modelo puede ser computacionalmente costoso debido a las múltiples capas convolucionales y las operaciones de aumento de datos. Se requiere una cuidadosa selección de hiperparámetros (como la tasa de aprendizaje, la cantidad de capas y la regularización) para lograr un rendimiento óptimo.</a:t>
            </a:r>
            <a:endParaRPr lang="en-US" sz="1361" dirty="0"/>
          </a:p>
        </p:txBody>
      </p:sp>
    </p:spTree>
    <p:extLst>
      <p:ext uri="{BB962C8B-B14F-4D97-AF65-F5344CB8AC3E}">
        <p14:creationId xmlns:p14="http://schemas.microsoft.com/office/powerpoint/2010/main" val="3425262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7821" y="-49590"/>
            <a:ext cx="14630400" cy="8328779"/>
          </a:xfrm>
          <a:prstGeom prst="rect">
            <a:avLst/>
          </a:prstGeom>
          <a:solidFill>
            <a:srgbClr val="0D0A2C">
              <a:alpha val="75000"/>
            </a:srgbClr>
          </a:solidFill>
          <a:ln/>
        </p:spPr>
      </p:sp>
      <p:sp>
        <p:nvSpPr>
          <p:cNvPr id="4" name="Text 1"/>
          <p:cNvSpPr/>
          <p:nvPr/>
        </p:nvSpPr>
        <p:spPr>
          <a:xfrm>
            <a:off x="2594967" y="475178"/>
            <a:ext cx="5685949"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Sequential Simple</a:t>
            </a:r>
            <a:endParaRPr lang="en-US" sz="3402" dirty="0"/>
          </a:p>
        </p:txBody>
      </p:sp>
      <p:sp>
        <p:nvSpPr>
          <p:cNvPr id="5" name="Text 2"/>
          <p:cNvSpPr/>
          <p:nvPr/>
        </p:nvSpPr>
        <p:spPr>
          <a:xfrm>
            <a:off x="2594967"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Arquitectura</a:t>
            </a:r>
            <a:endParaRPr lang="en-US" sz="1701" dirty="0"/>
          </a:p>
        </p:txBody>
      </p:sp>
      <p:sp>
        <p:nvSpPr>
          <p:cNvPr id="6" name="Text 3"/>
          <p:cNvSpPr/>
          <p:nvPr/>
        </p:nvSpPr>
        <p:spPr>
          <a:xfrm>
            <a:off x="2594967" y="1889879"/>
            <a:ext cx="2865358" cy="5808226"/>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El modelo base utilizado es MobileNetV2 preentrenado con pesos de ImageNet. Este modelo convolucional preentrenado extrae características de alto nivel de las imágenes. Se congela el entrenamiento de las capas de MobileNetV2 para aprovechar las características aprendidas y centrarse en la clasificación específica de la tarea (neumonía vs. normal). Se agrega una capa GlobalAveragePooling2D para reducir la dimensionalidad de la salida de MobileNetV2. Se agrega una capa Dropout con una tasa de deserción del 20% para prevenir el sobreajuste. Se agrega una capa densa final con una neurona y activación sigmoide para la clasificación binaria (neumonía o normal).</a:t>
            </a:r>
            <a:endParaRPr lang="en-US" sz="1200" dirty="0"/>
          </a:p>
        </p:txBody>
      </p:sp>
      <p:sp>
        <p:nvSpPr>
          <p:cNvPr id="7" name="Text 4"/>
          <p:cNvSpPr/>
          <p:nvPr/>
        </p:nvSpPr>
        <p:spPr>
          <a:xfrm>
            <a:off x="5889427"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Beneficios</a:t>
            </a:r>
            <a:endParaRPr lang="en-US" sz="1701" dirty="0"/>
          </a:p>
        </p:txBody>
      </p:sp>
      <p:sp>
        <p:nvSpPr>
          <p:cNvPr id="8" name="Text 5"/>
          <p:cNvSpPr/>
          <p:nvPr/>
        </p:nvSpPr>
        <p:spPr>
          <a:xfrm>
            <a:off x="5889427" y="1889879"/>
            <a:ext cx="2865358" cy="5808226"/>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Aprovechamiento del conocimiento previo: Al utilizar un modelo preentrenado, el modelo se beneficia de las características generales aprendidas de un conjunto de datos masivo (ImageNet) como formas, bordes y texturas, lo que puede mejorar el rendimiento en la tarea específica de clasificación de imágenes de neumonía. Reducción del tiempo de entrenamiento: Al congelar las capas preentrenadas, se reduce la cantidad de parámetros que se deben entrenar, lo que acelera el proceso de entrenamiento. Menor riesgo de sobreajuste: La capa de Dropout ayuda a prevenir el sobreajuste al evitar que el modelo se ajuste demasiado a los datos de entrenamiento y generalice mejor a datos nuevos.</a:t>
            </a:r>
            <a:endParaRPr lang="en-US" sz="1200" dirty="0"/>
          </a:p>
        </p:txBody>
      </p:sp>
      <p:sp>
        <p:nvSpPr>
          <p:cNvPr id="9" name="Text 6"/>
          <p:cNvSpPr/>
          <p:nvPr/>
        </p:nvSpPr>
        <p:spPr>
          <a:xfrm>
            <a:off x="9183886" y="1447205"/>
            <a:ext cx="2160270" cy="269915"/>
          </a:xfrm>
          <a:prstGeom prst="rect">
            <a:avLst/>
          </a:prstGeom>
          <a:noFill/>
          <a:ln/>
        </p:spPr>
        <p:txBody>
          <a:bodyPr wrap="none" rtlCol="0" anchor="t"/>
          <a:lstStyle/>
          <a:p>
            <a:pPr marL="0" indent="0">
              <a:lnSpc>
                <a:spcPts val="2126"/>
              </a:lnSpc>
              <a:buNone/>
            </a:pPr>
            <a:r>
              <a:rPr lang="en-US" sz="1701" dirty="0">
                <a:solidFill>
                  <a:srgbClr val="F2F0F4"/>
                </a:solidFill>
                <a:latin typeface="Montserrat" pitchFamily="34" charset="0"/>
                <a:ea typeface="Montserrat" pitchFamily="34" charset="-122"/>
                <a:cs typeface="Montserrat" pitchFamily="34" charset="-120"/>
              </a:rPr>
              <a:t>Desventajas</a:t>
            </a:r>
            <a:endParaRPr lang="en-US" sz="1701" dirty="0"/>
          </a:p>
        </p:txBody>
      </p:sp>
      <p:sp>
        <p:nvSpPr>
          <p:cNvPr id="10" name="Text 7"/>
          <p:cNvSpPr/>
          <p:nvPr/>
        </p:nvSpPr>
        <p:spPr>
          <a:xfrm>
            <a:off x="9183886" y="1889879"/>
            <a:ext cx="2865358" cy="3872151"/>
          </a:xfrm>
          <a:prstGeom prst="rect">
            <a:avLst/>
          </a:prstGeom>
          <a:noFill/>
          <a:ln/>
        </p:spPr>
        <p:txBody>
          <a:bodyPr wrap="square" rtlCol="0" anchor="t"/>
          <a:lstStyle/>
          <a:p>
            <a:pPr marL="0" indent="0" algn="just">
              <a:lnSpc>
                <a:spcPts val="2177"/>
              </a:lnSpc>
              <a:buNone/>
            </a:pPr>
            <a:r>
              <a:rPr lang="en-US" sz="1200" dirty="0">
                <a:solidFill>
                  <a:srgbClr val="DCD7E5"/>
                </a:solidFill>
                <a:latin typeface="Heebo" pitchFamily="34" charset="0"/>
                <a:ea typeface="Heebo" pitchFamily="34" charset="-122"/>
                <a:cs typeface="Heebo" pitchFamily="34" charset="-120"/>
              </a:rPr>
              <a:t>Menor flexibilidad: Al congelar las capas preentrenadas, se limita la capacidad del modelo de adaptarse a la tarea específica. Si el conjunto de datos de entrenamiento y el conjunto de datos de ImageNet son muy diferentes, el rendimiento podría verse afectado. Potencial sesgo: Si el conjunto de datos de ImageNet está sesgado hacia ciertos tipos de imágenes, ese sesgo podría transferirse al modelo y afectar su rendimiento en la tarea de clasificación de neumonía.</a:t>
            </a:r>
            <a:endParaRPr lang="en-US" sz="1200" dirty="0"/>
          </a:p>
        </p:txBody>
      </p:sp>
    </p:spTree>
    <p:extLst>
      <p:ext uri="{BB962C8B-B14F-4D97-AF65-F5344CB8AC3E}">
        <p14:creationId xmlns:p14="http://schemas.microsoft.com/office/powerpoint/2010/main" val="16874609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273" y="3482"/>
            <a:ext cx="14630400" cy="8229600"/>
          </a:xfrm>
          <a:prstGeom prst="rect">
            <a:avLst/>
          </a:prstGeom>
        </p:spPr>
      </p:pic>
      <p:sp>
        <p:nvSpPr>
          <p:cNvPr id="3" name="Shape 0"/>
          <p:cNvSpPr/>
          <p:nvPr/>
        </p:nvSpPr>
        <p:spPr>
          <a:xfrm>
            <a:off x="10589" y="1912506"/>
            <a:ext cx="14603538" cy="6317094"/>
          </a:xfrm>
          <a:prstGeom prst="rect">
            <a:avLst/>
          </a:prstGeom>
          <a:solidFill>
            <a:srgbClr val="0D0A2C">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272375" y="384354"/>
            <a:ext cx="3754876" cy="7522981"/>
          </a:xfrm>
          <a:prstGeom prst="rect">
            <a:avLst/>
          </a:prstGeom>
        </p:spPr>
      </p:pic>
      <p:sp>
        <p:nvSpPr>
          <p:cNvPr id="5" name="Text 1"/>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Modelo VGG16</a:t>
            </a:r>
            <a:endParaRPr lang="en-US" sz="3402" dirty="0"/>
          </a:p>
        </p:txBody>
      </p:sp>
      <p:pic>
        <p:nvPicPr>
          <p:cNvPr id="6" name="Image 2" descr="preencoded.png"/>
          <p:cNvPicPr>
            <a:picLocks noChangeAspect="1"/>
          </p:cNvPicPr>
          <p:nvPr/>
        </p:nvPicPr>
        <p:blipFill>
          <a:blip r:embed="rId5"/>
          <a:stretch>
            <a:fillRect/>
          </a:stretch>
        </p:blipFill>
        <p:spPr>
          <a:xfrm>
            <a:off x="4195207" y="1089620"/>
            <a:ext cx="864037" cy="2266423"/>
          </a:xfrm>
          <a:prstGeom prst="rect">
            <a:avLst/>
          </a:prstGeom>
        </p:spPr>
      </p:pic>
      <p:sp>
        <p:nvSpPr>
          <p:cNvPr id="7" name="Text 2"/>
          <p:cNvSpPr/>
          <p:nvPr/>
        </p:nvSpPr>
        <p:spPr>
          <a:xfrm>
            <a:off x="5402596" y="1297724"/>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Arquitectura</a:t>
            </a:r>
            <a:endParaRPr lang="en-US" sz="1701" dirty="0"/>
          </a:p>
        </p:txBody>
      </p:sp>
      <p:sp>
        <p:nvSpPr>
          <p:cNvPr id="8" name="Text 3"/>
          <p:cNvSpPr/>
          <p:nvPr/>
        </p:nvSpPr>
        <p:spPr>
          <a:xfrm>
            <a:off x="5402596" y="1647894"/>
            <a:ext cx="8868179" cy="2489240"/>
          </a:xfrm>
          <a:prstGeom prst="rect">
            <a:avLst/>
          </a:prstGeom>
          <a:noFill/>
          <a:ln/>
        </p:spPr>
        <p:txBody>
          <a:bodyPr wrap="square" rtlCol="0" anchor="t"/>
          <a:lstStyle/>
          <a:p>
            <a:pPr marL="0" indent="0" algn="just">
              <a:lnSpc>
                <a:spcPts val="2177"/>
              </a:lnSpc>
              <a:buNone/>
            </a:pPr>
            <a:r>
              <a:rPr lang="en-US" sz="1000" dirty="0">
                <a:solidFill>
                  <a:srgbClr val="DCD7E5"/>
                </a:solidFill>
                <a:latin typeface="Heebo" pitchFamily="34" charset="0"/>
                <a:ea typeface="Heebo" pitchFamily="34" charset="-122"/>
                <a:cs typeface="Heebo" pitchFamily="34" charset="-120"/>
              </a:rPr>
              <a:t>El modelo se basa en la arquitectura VGG16 preentrenada en ImageNet, aprovechando sus características aprendidas en un conjunto de datos masivo. Las capas superiores de VGG16 se congelan para evitar el sobreajuste en la tarea específica de clasificación de neumonía. Se añaden capas personalizadas para la clasificación final: GlobalAveragePooling2D para reducir la dimensionalidad de las características extraídas por VGG16. Capas densas totalmente conectadas con activación ReLU para extraer características específicas para la clasificación de neumonía. Dropout para prevenir el sobreajuste y mejorar la generalización del modelo. Capa final densa con activación sigmoidea para la clasificación binaria (normal vs. neumonía).</a:t>
            </a:r>
            <a:endParaRPr lang="en-US" sz="1000" dirty="0"/>
          </a:p>
        </p:txBody>
      </p:sp>
      <p:pic>
        <p:nvPicPr>
          <p:cNvPr id="9" name="Image 3" descr="preencoded.png"/>
          <p:cNvPicPr>
            <a:picLocks noChangeAspect="1"/>
          </p:cNvPicPr>
          <p:nvPr/>
        </p:nvPicPr>
        <p:blipFill>
          <a:blip r:embed="rId6"/>
          <a:stretch>
            <a:fillRect/>
          </a:stretch>
        </p:blipFill>
        <p:spPr>
          <a:xfrm>
            <a:off x="4222631" y="3505176"/>
            <a:ext cx="864037" cy="2129471"/>
          </a:xfrm>
          <a:prstGeom prst="rect">
            <a:avLst/>
          </a:prstGeom>
        </p:spPr>
      </p:pic>
      <p:sp>
        <p:nvSpPr>
          <p:cNvPr id="10" name="Text 4"/>
          <p:cNvSpPr/>
          <p:nvPr/>
        </p:nvSpPr>
        <p:spPr>
          <a:xfrm>
            <a:off x="5492298" y="3514427"/>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Ventajas</a:t>
            </a:r>
            <a:endParaRPr lang="en-US" sz="1701" dirty="0"/>
          </a:p>
        </p:txBody>
      </p:sp>
      <p:sp>
        <p:nvSpPr>
          <p:cNvPr id="11" name="Text 5"/>
          <p:cNvSpPr/>
          <p:nvPr/>
        </p:nvSpPr>
        <p:spPr>
          <a:xfrm>
            <a:off x="5429458" y="3784342"/>
            <a:ext cx="8868179" cy="2489240"/>
          </a:xfrm>
          <a:prstGeom prst="rect">
            <a:avLst/>
          </a:prstGeom>
          <a:noFill/>
          <a:ln/>
        </p:spPr>
        <p:txBody>
          <a:bodyPr wrap="square" rtlCol="0" anchor="t"/>
          <a:lstStyle/>
          <a:p>
            <a:pPr marL="0" indent="0" algn="just">
              <a:lnSpc>
                <a:spcPts val="2177"/>
              </a:lnSpc>
              <a:buNone/>
            </a:pPr>
            <a:r>
              <a:rPr lang="en-US" sz="1000" dirty="0">
                <a:solidFill>
                  <a:srgbClr val="DCD7E5"/>
                </a:solidFill>
                <a:latin typeface="Heebo" pitchFamily="34" charset="0"/>
                <a:ea typeface="Heebo" pitchFamily="34" charset="-122"/>
                <a:cs typeface="Heebo" pitchFamily="34" charset="-120"/>
              </a:rPr>
              <a:t>Aprovecha las características aprendidas de VGG16 en un conjunto de datos masivo, lo que puede mejorar la generalización del modelo a la tarea de clasificación de neumonía. La congelación de las capas inferiores de VGG16 ayuda a evitar el sobreajuste en la tarea específica, permitiendo que las capas superiores se adapten a las características relevantes para la clasificación de neumonía. Las capas personalizadas añadidas permiten ajustar el modelo a la tarea específica de clasificación de neumonía, extrayendo características relevantes y realizando la clasificación final. El uso de Dropout ayuda a prevenir el sobreajuste y mejorar la generalización del modelo, evitando que memorice los datos de entrenamiento y mejorando su rendimiento en datos no vistos.</a:t>
            </a:r>
            <a:endParaRPr lang="en-US" sz="1000" dirty="0"/>
          </a:p>
        </p:txBody>
      </p:sp>
      <p:pic>
        <p:nvPicPr>
          <p:cNvPr id="12" name="Image 4" descr="preencoded.png"/>
          <p:cNvPicPr>
            <a:picLocks noChangeAspect="1"/>
          </p:cNvPicPr>
          <p:nvPr/>
        </p:nvPicPr>
        <p:blipFill>
          <a:blip r:embed="rId7"/>
          <a:stretch>
            <a:fillRect/>
          </a:stretch>
        </p:blipFill>
        <p:spPr>
          <a:xfrm>
            <a:off x="4220686" y="5669538"/>
            <a:ext cx="864037" cy="2237797"/>
          </a:xfrm>
          <a:prstGeom prst="rect">
            <a:avLst/>
          </a:prstGeom>
        </p:spPr>
      </p:pic>
      <p:sp>
        <p:nvSpPr>
          <p:cNvPr id="13" name="Text 6"/>
          <p:cNvSpPr/>
          <p:nvPr/>
        </p:nvSpPr>
        <p:spPr>
          <a:xfrm>
            <a:off x="5454937" y="5764828"/>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Desventajas</a:t>
            </a:r>
            <a:endParaRPr lang="en-US" sz="1701" dirty="0"/>
          </a:p>
        </p:txBody>
      </p:sp>
      <p:sp>
        <p:nvSpPr>
          <p:cNvPr id="14" name="Text 7"/>
          <p:cNvSpPr/>
          <p:nvPr/>
        </p:nvSpPr>
        <p:spPr>
          <a:xfrm>
            <a:off x="5386408" y="6085227"/>
            <a:ext cx="8884367" cy="2489240"/>
          </a:xfrm>
          <a:prstGeom prst="rect">
            <a:avLst/>
          </a:prstGeom>
          <a:noFill/>
          <a:ln/>
        </p:spPr>
        <p:txBody>
          <a:bodyPr wrap="square" rtlCol="0" anchor="t"/>
          <a:lstStyle/>
          <a:p>
            <a:pPr marL="0" indent="0" algn="just">
              <a:lnSpc>
                <a:spcPts val="2177"/>
              </a:lnSpc>
              <a:buNone/>
            </a:pPr>
            <a:r>
              <a:rPr lang="en-US" sz="1000" dirty="0" smtClean="0">
                <a:solidFill>
                  <a:srgbClr val="DCD7E5"/>
                </a:solidFill>
                <a:latin typeface="Heebo" pitchFamily="34" charset="0"/>
                <a:ea typeface="Heebo" pitchFamily="34" charset="-122"/>
                <a:cs typeface="Heebo" pitchFamily="34" charset="-120"/>
              </a:rPr>
              <a:t>La </a:t>
            </a:r>
            <a:r>
              <a:rPr lang="en-US" sz="1000" dirty="0" err="1" smtClean="0">
                <a:solidFill>
                  <a:srgbClr val="DCD7E5"/>
                </a:solidFill>
                <a:latin typeface="Heebo" pitchFamily="34" charset="0"/>
                <a:ea typeface="Heebo" pitchFamily="34" charset="-122"/>
                <a:cs typeface="Heebo" pitchFamily="34" charset="-120"/>
              </a:rPr>
              <a:t>congelación</a:t>
            </a:r>
            <a:r>
              <a:rPr lang="en-US" sz="1000" dirty="0" smtClean="0">
                <a:solidFill>
                  <a:srgbClr val="DCD7E5"/>
                </a:solidFill>
                <a:latin typeface="Heebo" pitchFamily="34" charset="0"/>
                <a:ea typeface="Heebo" pitchFamily="34" charset="-122"/>
                <a:cs typeface="Heebo" pitchFamily="34" charset="-120"/>
              </a:rPr>
              <a:t> de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inferiores</a:t>
            </a:r>
            <a:r>
              <a:rPr lang="en-US" sz="1000" dirty="0" smtClean="0">
                <a:solidFill>
                  <a:srgbClr val="DCD7E5"/>
                </a:solidFill>
                <a:latin typeface="Heebo" pitchFamily="34" charset="0"/>
                <a:ea typeface="Heebo" pitchFamily="34" charset="-122"/>
                <a:cs typeface="Heebo" pitchFamily="34" charset="-120"/>
              </a:rPr>
              <a:t> de VGG16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limitar</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capacidad</a:t>
            </a:r>
            <a:r>
              <a:rPr lang="en-US" sz="1000" dirty="0" smtClean="0">
                <a:solidFill>
                  <a:srgbClr val="DCD7E5"/>
                </a:solidFill>
                <a:latin typeface="Heebo" pitchFamily="34" charset="0"/>
                <a:ea typeface="Heebo" pitchFamily="34" charset="-122"/>
                <a:cs typeface="Heebo" pitchFamily="34" charset="-120"/>
              </a:rPr>
              <a:t> del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para </a:t>
            </a:r>
            <a:r>
              <a:rPr lang="en-US" sz="1000" dirty="0" err="1" smtClean="0">
                <a:solidFill>
                  <a:srgbClr val="DCD7E5"/>
                </a:solidFill>
                <a:latin typeface="Heebo" pitchFamily="34" charset="0"/>
                <a:ea typeface="Heebo" pitchFamily="34" charset="-122"/>
                <a:cs typeface="Heebo" pitchFamily="34" charset="-120"/>
              </a:rPr>
              <a:t>adaptarse</a:t>
            </a:r>
            <a:r>
              <a:rPr lang="en-US" sz="1000" dirty="0" smtClean="0">
                <a:solidFill>
                  <a:srgbClr val="DCD7E5"/>
                </a:solidFill>
                <a:latin typeface="Heebo" pitchFamily="34" charset="0"/>
                <a:ea typeface="Heebo" pitchFamily="34" charset="-122"/>
                <a:cs typeface="Heebo" pitchFamily="34" charset="-120"/>
              </a:rPr>
              <a:t> a las </a:t>
            </a:r>
            <a:r>
              <a:rPr lang="en-US" sz="1000" dirty="0" err="1" smtClean="0">
                <a:solidFill>
                  <a:srgbClr val="DCD7E5"/>
                </a:solidFill>
                <a:latin typeface="Heebo" pitchFamily="34" charset="0"/>
                <a:ea typeface="Heebo" pitchFamily="34" charset="-122"/>
                <a:cs typeface="Heebo" pitchFamily="34" charset="-120"/>
              </a:rPr>
              <a:t>características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específicas</a:t>
            </a:r>
            <a:r>
              <a:rPr lang="en-US" sz="1000" dirty="0" smtClean="0">
                <a:solidFill>
                  <a:srgbClr val="DCD7E5"/>
                </a:solidFill>
                <a:latin typeface="Heebo" pitchFamily="34" charset="0"/>
                <a:ea typeface="Heebo" pitchFamily="34" charset="-122"/>
                <a:cs typeface="Heebo" pitchFamily="34" charset="-120"/>
              </a:rPr>
              <a:t> de las </a:t>
            </a:r>
            <a:r>
              <a:rPr lang="en-US" sz="1000" dirty="0" err="1" smtClean="0">
                <a:solidFill>
                  <a:srgbClr val="DCD7E5"/>
                </a:solidFill>
                <a:latin typeface="Heebo" pitchFamily="34" charset="0"/>
                <a:ea typeface="Heebo" pitchFamily="34" charset="-122"/>
                <a:cs typeface="Heebo" pitchFamily="34" charset="-120"/>
              </a:rPr>
              <a:t>imágenes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neumonía</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arquitectura</a:t>
            </a:r>
            <a:r>
              <a:rPr lang="en-US" sz="1000" dirty="0" smtClean="0">
                <a:solidFill>
                  <a:srgbClr val="DCD7E5"/>
                </a:solidFill>
                <a:latin typeface="Heebo" pitchFamily="34" charset="0"/>
                <a:ea typeface="Heebo" pitchFamily="34" charset="-122"/>
                <a:cs typeface="Heebo" pitchFamily="34" charset="-120"/>
              </a:rPr>
              <a:t> VGG16 original </a:t>
            </a:r>
            <a:r>
              <a:rPr lang="en-US" sz="1000" dirty="0" err="1" smtClean="0">
                <a:solidFill>
                  <a:srgbClr val="DCD7E5"/>
                </a:solidFill>
                <a:latin typeface="Heebo" pitchFamily="34" charset="0"/>
                <a:ea typeface="Heebo" pitchFamily="34" charset="-122"/>
                <a:cs typeface="Heebo" pitchFamily="34" charset="-120"/>
              </a:rPr>
              <a:t>está</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diseñada</a:t>
            </a:r>
            <a:r>
              <a:rPr lang="en-US" sz="1000" dirty="0" smtClean="0">
                <a:solidFill>
                  <a:srgbClr val="DCD7E5"/>
                </a:solidFill>
                <a:latin typeface="Heebo" pitchFamily="34" charset="0"/>
                <a:ea typeface="Heebo" pitchFamily="34" charset="-122"/>
                <a:cs typeface="Heebo" pitchFamily="34" charset="-120"/>
              </a:rPr>
              <a:t> para </a:t>
            </a:r>
            <a:r>
              <a:rPr lang="en-US" sz="1000" dirty="0" err="1" smtClean="0">
                <a:solidFill>
                  <a:srgbClr val="DCD7E5"/>
                </a:solidFill>
                <a:latin typeface="Heebo" pitchFamily="34" charset="0"/>
                <a:ea typeface="Heebo" pitchFamily="34" charset="-122"/>
                <a:cs typeface="Heebo" pitchFamily="34" charset="-120"/>
              </a:rPr>
              <a:t>tareas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clasificación</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múltiples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clases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mientras</a:t>
            </a:r>
            <a:r>
              <a:rPr lang="en-US" sz="1000" dirty="0" smtClean="0">
                <a:solidFill>
                  <a:srgbClr val="DCD7E5"/>
                </a:solidFill>
                <a:latin typeface="Heebo" pitchFamily="34" charset="0"/>
                <a:ea typeface="Heebo" pitchFamily="34" charset="-122"/>
                <a:cs typeface="Heebo" pitchFamily="34" charset="-120"/>
              </a:rPr>
              <a:t> que </a:t>
            </a:r>
            <a:r>
              <a:rPr lang="en-US" sz="1000" dirty="0" err="1" smtClean="0">
                <a:solidFill>
                  <a:srgbClr val="DCD7E5"/>
                </a:solidFill>
                <a:latin typeface="Heebo" pitchFamily="34" charset="0"/>
                <a:ea typeface="Heebo" pitchFamily="34" charset="-122"/>
                <a:cs typeface="Heebo" pitchFamily="34" charset="-120"/>
              </a:rPr>
              <a:t>este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se </a:t>
            </a:r>
            <a:r>
              <a:rPr lang="en-US" sz="1000" dirty="0" err="1" smtClean="0">
                <a:solidFill>
                  <a:srgbClr val="DCD7E5"/>
                </a:solidFill>
                <a:latin typeface="Heebo" pitchFamily="34" charset="0"/>
                <a:ea typeface="Heebo" pitchFamily="34" charset="-122"/>
                <a:cs typeface="Heebo" pitchFamily="34" charset="-120"/>
              </a:rPr>
              <a:t>adapta</a:t>
            </a:r>
            <a:r>
              <a:rPr lang="en-US" sz="1000" dirty="0" smtClean="0">
                <a:solidFill>
                  <a:srgbClr val="DCD7E5"/>
                </a:solidFill>
                <a:latin typeface="Heebo" pitchFamily="34" charset="0"/>
                <a:ea typeface="Heebo" pitchFamily="34" charset="-122"/>
                <a:cs typeface="Heebo" pitchFamily="34" charset="-120"/>
              </a:rPr>
              <a:t> a </a:t>
            </a:r>
            <a:r>
              <a:rPr lang="en-US" sz="1000" dirty="0" err="1" smtClean="0">
                <a:solidFill>
                  <a:srgbClr val="DCD7E5"/>
                </a:solidFill>
                <a:latin typeface="Heebo" pitchFamily="34" charset="0"/>
                <a:ea typeface="Heebo" pitchFamily="34" charset="-122"/>
                <a:cs typeface="Heebo" pitchFamily="34" charset="-120"/>
              </a:rPr>
              <a:t>una</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clasificación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binaria</a:t>
            </a:r>
            <a:r>
              <a:rPr lang="en-US" sz="1000" dirty="0" smtClean="0">
                <a:solidFill>
                  <a:srgbClr val="DCD7E5"/>
                </a:solidFill>
                <a:latin typeface="Heebo" pitchFamily="34" charset="0"/>
                <a:ea typeface="Heebo" pitchFamily="34" charset="-122"/>
                <a:cs typeface="Heebo" pitchFamily="34" charset="-120"/>
              </a:rPr>
              <a:t> (normal vs. </a:t>
            </a:r>
            <a:r>
              <a:rPr lang="en-US" sz="1000" dirty="0" err="1" smtClean="0">
                <a:solidFill>
                  <a:srgbClr val="DCD7E5"/>
                </a:solidFill>
                <a:latin typeface="Heebo" pitchFamily="34" charset="0"/>
                <a:ea typeface="Heebo" pitchFamily="34" charset="-122"/>
                <a:cs typeface="Heebo" pitchFamily="34" charset="-120"/>
              </a:rPr>
              <a:t>neumonía</a:t>
            </a:r>
            <a:r>
              <a:rPr lang="en-US" sz="1000" dirty="0" smtClean="0">
                <a:solidFill>
                  <a:srgbClr val="DCD7E5"/>
                </a:solidFill>
                <a:latin typeface="Heebo" pitchFamily="34" charset="0"/>
                <a:ea typeface="Heebo" pitchFamily="34" charset="-122"/>
                <a:cs typeface="Heebo" pitchFamily="34" charset="-120"/>
              </a:rPr>
              <a:t>). 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computacionalmente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costoso</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entrenar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debido</a:t>
            </a:r>
            <a:r>
              <a:rPr lang="en-US" sz="1000" dirty="0" smtClean="0">
                <a:solidFill>
                  <a:srgbClr val="DCD7E5"/>
                </a:solidFill>
                <a:latin typeface="Heebo" pitchFamily="34" charset="0"/>
                <a:ea typeface="Heebo" pitchFamily="34" charset="-122"/>
                <a:cs typeface="Heebo" pitchFamily="34" charset="-120"/>
              </a:rPr>
              <a:t> a la </a:t>
            </a:r>
            <a:r>
              <a:rPr lang="en-US" sz="1000" dirty="0" err="1" smtClean="0">
                <a:solidFill>
                  <a:srgbClr val="DCD7E5"/>
                </a:solidFill>
                <a:latin typeface="Heebo" pitchFamily="34" charset="0"/>
                <a:ea typeface="Heebo" pitchFamily="34" charset="-122"/>
                <a:cs typeface="Heebo" pitchFamily="34" charset="-120"/>
              </a:rPr>
              <a:t>complejidad</a:t>
            </a:r>
            <a:r>
              <a:rPr lang="en-US" sz="1000" dirty="0" smtClean="0">
                <a:solidFill>
                  <a:srgbClr val="DCD7E5"/>
                </a:solidFill>
                <a:latin typeface="Heebo" pitchFamily="34" charset="0"/>
                <a:ea typeface="Heebo" pitchFamily="34" charset="-122"/>
                <a:cs typeface="Heebo" pitchFamily="34" charset="-120"/>
              </a:rPr>
              <a:t> de la </a:t>
            </a:r>
            <a:r>
              <a:rPr lang="en-US" sz="1000" dirty="0" err="1" smtClean="0">
                <a:solidFill>
                  <a:srgbClr val="DCD7E5"/>
                </a:solidFill>
                <a:latin typeface="Heebo" pitchFamily="34" charset="0"/>
                <a:ea typeface="Heebo" pitchFamily="34" charset="-122"/>
                <a:cs typeface="Heebo" pitchFamily="34" charset="-120"/>
              </a:rPr>
              <a:t>arquitectura</a:t>
            </a:r>
            <a:r>
              <a:rPr lang="en-US" sz="1000" dirty="0" smtClean="0">
                <a:solidFill>
                  <a:srgbClr val="DCD7E5"/>
                </a:solidFill>
                <a:latin typeface="Heebo" pitchFamily="34" charset="0"/>
                <a:ea typeface="Heebo" pitchFamily="34" charset="-122"/>
                <a:cs typeface="Heebo" pitchFamily="34" charset="-120"/>
              </a:rPr>
              <a:t> VGG16 y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añadidas</a:t>
            </a:r>
            <a:r>
              <a:rPr lang="en-US" sz="1000" dirty="0" smtClean="0">
                <a:solidFill>
                  <a:srgbClr val="DCD7E5"/>
                </a:solidFill>
                <a:latin typeface="Heebo" pitchFamily="34" charset="0"/>
                <a:ea typeface="Heebo" pitchFamily="34" charset="-122"/>
                <a:cs typeface="Heebo" pitchFamily="34" charset="-120"/>
              </a:rPr>
              <a:t>. La </a:t>
            </a:r>
            <a:r>
              <a:rPr lang="en-US" sz="1000" dirty="0" err="1" smtClean="0">
                <a:solidFill>
                  <a:srgbClr val="DCD7E5"/>
                </a:solidFill>
                <a:latin typeface="Heebo" pitchFamily="34" charset="0"/>
                <a:ea typeface="Heebo" pitchFamily="34" charset="-122"/>
                <a:cs typeface="Heebo" pitchFamily="34" charset="-120"/>
              </a:rPr>
              <a:t>interpretabilidad</a:t>
            </a:r>
            <a:r>
              <a:rPr lang="en-US" sz="1000" dirty="0" smtClean="0">
                <a:solidFill>
                  <a:srgbClr val="DCD7E5"/>
                </a:solidFill>
                <a:latin typeface="Heebo" pitchFamily="34" charset="0"/>
                <a:ea typeface="Heebo" pitchFamily="34" charset="-122"/>
                <a:cs typeface="Heebo" pitchFamily="34" charset="-120"/>
              </a:rPr>
              <a:t> del </a:t>
            </a:r>
            <a:r>
              <a:rPr lang="en-US" sz="1000" dirty="0" err="1" smtClean="0">
                <a:solidFill>
                  <a:srgbClr val="DCD7E5"/>
                </a:solidFill>
                <a:latin typeface="Heebo" pitchFamily="34" charset="0"/>
                <a:ea typeface="Heebo" pitchFamily="34" charset="-122"/>
                <a:cs typeface="Heebo" pitchFamily="34" charset="-120"/>
              </a:rPr>
              <a:t>modelo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un </a:t>
            </a:r>
            <a:r>
              <a:rPr lang="en-US" sz="1000" dirty="0" err="1" smtClean="0">
                <a:solidFill>
                  <a:srgbClr val="DCD7E5"/>
                </a:solidFill>
                <a:latin typeface="Heebo" pitchFamily="34" charset="0"/>
                <a:ea typeface="Heebo" pitchFamily="34" charset="-122"/>
                <a:cs typeface="Heebo" pitchFamily="34" charset="-120"/>
              </a:rPr>
              <a:t>desafío</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ya</a:t>
            </a:r>
            <a:r>
              <a:rPr lang="en-US" sz="1000" dirty="0" smtClean="0">
                <a:solidFill>
                  <a:srgbClr val="DCD7E5"/>
                </a:solidFill>
                <a:latin typeface="Heebo" pitchFamily="34" charset="0"/>
                <a:ea typeface="Heebo" pitchFamily="34" charset="-122"/>
                <a:cs typeface="Heebo" pitchFamily="34" charset="-120"/>
              </a:rPr>
              <a:t> que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convolucionales</a:t>
            </a:r>
            <a:r>
              <a:rPr lang="en-US" sz="1000" dirty="0" smtClean="0">
                <a:solidFill>
                  <a:srgbClr val="DCD7E5"/>
                </a:solidFill>
                <a:latin typeface="Heebo" pitchFamily="34" charset="0"/>
                <a:ea typeface="Heebo" pitchFamily="34" charset="-122"/>
                <a:cs typeface="Heebo" pitchFamily="34" charset="-120"/>
              </a:rPr>
              <a:t> de VGG16 </a:t>
            </a:r>
            <a:r>
              <a:rPr lang="en-US" sz="1000" dirty="0" err="1" smtClean="0">
                <a:solidFill>
                  <a:srgbClr val="DCD7E5"/>
                </a:solidFill>
                <a:latin typeface="Heebo" pitchFamily="34" charset="0"/>
                <a:ea typeface="Heebo" pitchFamily="34" charset="-122"/>
                <a:cs typeface="Heebo" pitchFamily="34" charset="-120"/>
              </a:rPr>
              <a:t>pueden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ser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difíciles</a:t>
            </a:r>
            <a:r>
              <a:rPr lang="en-US" sz="1000" dirty="0" smtClean="0">
                <a:solidFill>
                  <a:srgbClr val="DCD7E5"/>
                </a:solidFill>
                <a:latin typeface="Heebo" pitchFamily="34" charset="0"/>
                <a:ea typeface="Heebo" pitchFamily="34" charset="-122"/>
                <a:cs typeface="Heebo" pitchFamily="34" charset="-120"/>
              </a:rPr>
              <a:t> de </a:t>
            </a:r>
            <a:r>
              <a:rPr lang="en-US" sz="1000" dirty="0" err="1" smtClean="0">
                <a:solidFill>
                  <a:srgbClr val="DCD7E5"/>
                </a:solidFill>
                <a:latin typeface="Heebo" pitchFamily="34" charset="0"/>
                <a:ea typeface="Heebo" pitchFamily="34" charset="-122"/>
                <a:cs typeface="Heebo" pitchFamily="34" charset="-120"/>
              </a:rPr>
              <a:t>entender</a:t>
            </a:r>
            <a:r>
              <a:rPr lang="en-US" sz="1000" dirty="0" smtClean="0">
                <a:solidFill>
                  <a:srgbClr val="DCD7E5"/>
                </a:solidFill>
                <a:latin typeface="Heebo" pitchFamily="34" charset="0"/>
                <a:ea typeface="Heebo" pitchFamily="34" charset="-122"/>
                <a:cs typeface="Heebo" pitchFamily="34" charset="-120"/>
              </a:rPr>
              <a:t> y las </a:t>
            </a:r>
            <a:r>
              <a:rPr lang="en-US" sz="1000" dirty="0" err="1" smtClean="0">
                <a:solidFill>
                  <a:srgbClr val="DCD7E5"/>
                </a:solidFill>
                <a:latin typeface="Heebo" pitchFamily="34" charset="0"/>
                <a:ea typeface="Heebo" pitchFamily="34" charset="-122"/>
                <a:cs typeface="Heebo" pitchFamily="34" charset="-120"/>
              </a:rPr>
              <a:t>capas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densas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añadidas</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pueden</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introducir</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complejidad</a:t>
            </a:r>
            <a:r>
              <a:rPr lang="en-US" sz="1000" dirty="0" smtClean="0">
                <a:solidFill>
                  <a:srgbClr val="DCD7E5"/>
                </a:solidFill>
                <a:latin typeface="Heebo" pitchFamily="34" charset="0"/>
                <a:ea typeface="Heebo" pitchFamily="34" charset="-122"/>
                <a:cs typeface="Heebo" pitchFamily="34" charset="-120"/>
              </a:rPr>
              <a:t> </a:t>
            </a:r>
            <a:r>
              <a:rPr lang="en-US" sz="1000" dirty="0" err="1" smtClean="0">
                <a:solidFill>
                  <a:srgbClr val="DCD7E5"/>
                </a:solidFill>
                <a:latin typeface="Heebo" pitchFamily="34" charset="0"/>
                <a:ea typeface="Heebo" pitchFamily="34" charset="-122"/>
                <a:cs typeface="Heebo" pitchFamily="34" charset="-120"/>
              </a:rPr>
              <a:t>adicional</a:t>
            </a:r>
            <a:r>
              <a:rPr lang="en-US" sz="1000" dirty="0" smtClean="0">
                <a:solidFill>
                  <a:srgbClr val="DCD7E5"/>
                </a:solidFill>
                <a:latin typeface="Heebo" pitchFamily="34" charset="0"/>
                <a:ea typeface="Heebo" pitchFamily="34" charset="-122"/>
                <a:cs typeface="Heebo" pitchFamily="34" charset="-120"/>
              </a:rPr>
              <a:t>.</a:t>
            </a:r>
            <a:endParaRPr lang="en-US" sz="1000" dirty="0"/>
          </a:p>
        </p:txBody>
      </p:sp>
    </p:spTree>
    <p:extLst>
      <p:ext uri="{BB962C8B-B14F-4D97-AF65-F5344CB8AC3E}">
        <p14:creationId xmlns:p14="http://schemas.microsoft.com/office/powerpoint/2010/main" val="884604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1643942" y="1940395"/>
            <a:ext cx="6598801" cy="639961"/>
          </a:xfrm>
          <a:prstGeom prst="rect">
            <a:avLst/>
          </a:prstGeom>
          <a:noFill/>
          <a:ln/>
        </p:spPr>
        <p:txBody>
          <a:bodyPr wrap="none" rtlCol="0" anchor="t"/>
          <a:lstStyle/>
          <a:p>
            <a:pPr marL="0" indent="0">
              <a:lnSpc>
                <a:spcPts val="5039"/>
              </a:lnSpc>
              <a:buNone/>
            </a:pPr>
            <a:r>
              <a:rPr lang="en-US" sz="3600" dirty="0">
                <a:solidFill>
                  <a:srgbClr val="F2F0F4"/>
                </a:solidFill>
                <a:latin typeface="Montserrat" pitchFamily="34" charset="0"/>
                <a:ea typeface="Montserrat" pitchFamily="34" charset="-122"/>
                <a:cs typeface="Montserrat" pitchFamily="34" charset="-120"/>
              </a:rPr>
              <a:t>Comparación de Métodos</a:t>
            </a:r>
            <a:endParaRPr lang="en-US" sz="3600" dirty="0"/>
          </a:p>
        </p:txBody>
      </p:sp>
      <p:sp>
        <p:nvSpPr>
          <p:cNvPr id="5" name="Text 2"/>
          <p:cNvSpPr/>
          <p:nvPr/>
        </p:nvSpPr>
        <p:spPr>
          <a:xfrm>
            <a:off x="1643942" y="2815978"/>
            <a:ext cx="2659023" cy="319921"/>
          </a:xfrm>
          <a:prstGeom prst="rect">
            <a:avLst/>
          </a:prstGeom>
          <a:noFill/>
          <a:ln/>
        </p:spPr>
        <p:txBody>
          <a:bodyPr wrap="non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Averaging Ensemble</a:t>
            </a:r>
            <a:endParaRPr lang="en-US" sz="2016" dirty="0"/>
          </a:p>
        </p:txBody>
      </p:sp>
      <p:sp>
        <p:nvSpPr>
          <p:cNvPr id="6" name="Text 3"/>
          <p:cNvSpPr/>
          <p:nvPr/>
        </p:nvSpPr>
        <p:spPr>
          <a:xfrm>
            <a:off x="1721763" y="3561106"/>
            <a:ext cx="3395424" cy="393192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Averaging Ensemble combina las predicciones de múltiples modelos tomando su promedio simple. Este método es relativamente sencillo de implementar, pero puede ser menos efectivo que otros métodos más sofisticados. En este caso, logró una precisión y recall alrededor del 88%, mostrando un balance aceptable entre las clases, pero con una cantidad moderada de falsos positivos y negativos.</a:t>
            </a:r>
            <a:endParaRPr lang="en-US" sz="1310" dirty="0"/>
          </a:p>
        </p:txBody>
      </p:sp>
      <p:sp>
        <p:nvSpPr>
          <p:cNvPr id="7" name="Text 4"/>
          <p:cNvSpPr/>
          <p:nvPr/>
        </p:nvSpPr>
        <p:spPr>
          <a:xfrm>
            <a:off x="5760580" y="2694362"/>
            <a:ext cx="3395424" cy="639842"/>
          </a:xfrm>
          <a:prstGeom prst="rect">
            <a:avLst/>
          </a:prstGeom>
          <a:noFill/>
          <a:ln/>
        </p:spPr>
        <p:txBody>
          <a:bodyPr wrap="squar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Weighted Averaging Ensemble</a:t>
            </a:r>
            <a:endParaRPr lang="en-US" sz="2016" dirty="0"/>
          </a:p>
        </p:txBody>
      </p:sp>
      <p:sp>
        <p:nvSpPr>
          <p:cNvPr id="8" name="Text 5"/>
          <p:cNvSpPr/>
          <p:nvPr/>
        </p:nvSpPr>
        <p:spPr>
          <a:xfrm>
            <a:off x="5760580" y="3424968"/>
            <a:ext cx="3395424" cy="425958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Weighted Averaging Ensemble asigna pesos a cada modelo basados en su desempeño individual. Este método puede mejorar la precisión general al dar mayor importancia a los modelos más confiables. En este caso, se observó una mejora ligera en el balance, reflejando la asignación de pesos basados en el rendimiento de cada modelo. Sin embargo, se encontró un aumento en los falsos negativos para "neumonía".</a:t>
            </a:r>
            <a:endParaRPr lang="en-US" sz="1310" dirty="0"/>
          </a:p>
        </p:txBody>
      </p:sp>
      <p:sp>
        <p:nvSpPr>
          <p:cNvPr id="9" name="Text 6"/>
          <p:cNvSpPr/>
          <p:nvPr/>
        </p:nvSpPr>
        <p:spPr>
          <a:xfrm>
            <a:off x="9466510" y="2765338"/>
            <a:ext cx="2559844" cy="319921"/>
          </a:xfrm>
          <a:prstGeom prst="rect">
            <a:avLst/>
          </a:prstGeom>
          <a:noFill/>
          <a:ln/>
        </p:spPr>
        <p:txBody>
          <a:bodyPr wrap="none" rtlCol="0" anchor="t"/>
          <a:lstStyle/>
          <a:p>
            <a:pPr marL="0" indent="0">
              <a:lnSpc>
                <a:spcPts val="2520"/>
              </a:lnSpc>
              <a:buNone/>
            </a:pPr>
            <a:r>
              <a:rPr lang="en-US" sz="2016" dirty="0">
                <a:solidFill>
                  <a:srgbClr val="F2F0F4"/>
                </a:solidFill>
                <a:latin typeface="Montserrat" pitchFamily="34" charset="0"/>
                <a:ea typeface="Montserrat" pitchFamily="34" charset="-122"/>
                <a:cs typeface="Montserrat" pitchFamily="34" charset="-120"/>
              </a:rPr>
              <a:t>Stacking Ensemble</a:t>
            </a:r>
            <a:endParaRPr lang="en-US" sz="2016" dirty="0"/>
          </a:p>
        </p:txBody>
      </p:sp>
      <p:sp>
        <p:nvSpPr>
          <p:cNvPr id="10" name="Text 7"/>
          <p:cNvSpPr/>
          <p:nvPr/>
        </p:nvSpPr>
        <p:spPr>
          <a:xfrm>
            <a:off x="9527024" y="3405464"/>
            <a:ext cx="3395424" cy="4914900"/>
          </a:xfrm>
          <a:prstGeom prst="rect">
            <a:avLst/>
          </a:prstGeom>
          <a:noFill/>
          <a:ln/>
        </p:spPr>
        <p:txBody>
          <a:bodyPr wrap="square" rtlCol="0" anchor="t"/>
          <a:lstStyle/>
          <a:p>
            <a:pPr marL="0" indent="0" algn="just">
              <a:lnSpc>
                <a:spcPts val="2580"/>
              </a:lnSpc>
              <a:buNone/>
            </a:pPr>
            <a:r>
              <a:rPr lang="en-US" sz="1310" dirty="0">
                <a:solidFill>
                  <a:srgbClr val="DCD7E5"/>
                </a:solidFill>
                <a:latin typeface="Heebo" pitchFamily="34" charset="0"/>
                <a:ea typeface="Heebo" pitchFamily="34" charset="-122"/>
                <a:cs typeface="Heebo" pitchFamily="34" charset="-120"/>
              </a:rPr>
              <a:t>El Stacking Ensemble entrena un meta-modelo (en este caso, una regresión logística) para combinar las predicciones de los modelos base. Este enfoque puede proporcionar una clasificación más robusta y precisa al integrar información de múltiples modelos. En esta comparación, el Stacking Ensemble logró la mejor precisión y recall (89%) con un excelente equilibrio entre las clases, mostrando un bajo número de errores distribuidos de manera equitativa entre falsos positivos y negativos.</a:t>
            </a:r>
            <a:endParaRPr lang="en-US" sz="1310" dirty="0"/>
          </a:p>
        </p:txBody>
      </p:sp>
      <p:sp>
        <p:nvSpPr>
          <p:cNvPr id="12" name="Text 1"/>
          <p:cNvSpPr/>
          <p:nvPr/>
        </p:nvSpPr>
        <p:spPr>
          <a:xfrm>
            <a:off x="398833" y="154574"/>
            <a:ext cx="14153745" cy="2981325"/>
          </a:xfrm>
          <a:prstGeom prst="rect">
            <a:avLst/>
          </a:prstGeom>
          <a:noFill/>
          <a:ln/>
        </p:spPr>
        <p:txBody>
          <a:bodyPr wrap="square" rtlCol="0" anchor="t"/>
          <a:lstStyle/>
          <a:p>
            <a:pPr marL="0" indent="0" algn="just">
              <a:lnSpc>
                <a:spcPts val="5868"/>
              </a:lnSpc>
              <a:buNone/>
            </a:pPr>
            <a:r>
              <a:rPr lang="en-US" sz="4400" dirty="0" err="1" smtClean="0">
                <a:solidFill>
                  <a:srgbClr val="F2F0F4"/>
                </a:solidFill>
                <a:latin typeface="Montserrat" pitchFamily="34" charset="0"/>
                <a:ea typeface="Montserrat" pitchFamily="34" charset="-122"/>
                <a:cs typeface="Montserrat" pitchFamily="34" charset="-120"/>
              </a:rPr>
              <a:t>Métodos</a:t>
            </a:r>
            <a:r>
              <a:rPr lang="en-US" sz="4400" dirty="0" smtClean="0">
                <a:solidFill>
                  <a:srgbClr val="F2F0F4"/>
                </a:solidFill>
                <a:latin typeface="Montserrat" pitchFamily="34" charset="0"/>
                <a:ea typeface="Montserrat" pitchFamily="34" charset="-122"/>
                <a:cs typeface="Montserrat" pitchFamily="34" charset="-120"/>
              </a:rPr>
              <a:t> </a:t>
            </a:r>
            <a:r>
              <a:rPr lang="en-US" sz="4400" dirty="0">
                <a:solidFill>
                  <a:srgbClr val="F2F0F4"/>
                </a:solidFill>
                <a:latin typeface="Montserrat" pitchFamily="34" charset="0"/>
                <a:ea typeface="Montserrat" pitchFamily="34" charset="-122"/>
                <a:cs typeface="Montserrat" pitchFamily="34" charset="-120"/>
              </a:rPr>
              <a:t>de Ensamblaje de Modelos para Clasificación de Imágenes Médicas</a:t>
            </a:r>
            <a:endParaRPr lang="en-US" sz="4400" dirty="0"/>
          </a:p>
        </p:txBody>
      </p:sp>
    </p:spTree>
    <p:extLst>
      <p:ext uri="{BB962C8B-B14F-4D97-AF65-F5344CB8AC3E}">
        <p14:creationId xmlns:p14="http://schemas.microsoft.com/office/powerpoint/2010/main" val="496480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153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311360"/>
          </a:xfrm>
          <a:prstGeom prst="rect">
            <a:avLst/>
          </a:prstGeom>
        </p:spPr>
      </p:pic>
      <p:sp>
        <p:nvSpPr>
          <p:cNvPr id="5" name="Text 1"/>
          <p:cNvSpPr/>
          <p:nvPr/>
        </p:nvSpPr>
        <p:spPr>
          <a:xfrm>
            <a:off x="261028" y="2393990"/>
            <a:ext cx="6870621" cy="577810"/>
          </a:xfrm>
          <a:prstGeom prst="rect">
            <a:avLst/>
          </a:prstGeom>
          <a:noFill/>
          <a:ln/>
        </p:spPr>
        <p:txBody>
          <a:bodyPr wrap="none" rtlCol="0" anchor="t"/>
          <a:lstStyle/>
          <a:p>
            <a:pPr marL="0" indent="0">
              <a:lnSpc>
                <a:spcPts val="4550"/>
              </a:lnSpc>
              <a:buNone/>
            </a:pPr>
            <a:r>
              <a:rPr lang="en-US" sz="3640" dirty="0" err="1" smtClean="0">
                <a:solidFill>
                  <a:srgbClr val="F2F0F4"/>
                </a:solidFill>
                <a:latin typeface="Montserrat" pitchFamily="34" charset="0"/>
                <a:ea typeface="Montserrat" pitchFamily="34" charset="-122"/>
                <a:cs typeface="Montserrat" pitchFamily="34" charset="-120"/>
              </a:rPr>
              <a:t>Reporte</a:t>
            </a:r>
            <a:r>
              <a:rPr lang="en-US" sz="3640" dirty="0" smtClean="0">
                <a:solidFill>
                  <a:srgbClr val="F2F0F4"/>
                </a:solidFill>
                <a:latin typeface="Montserrat" pitchFamily="34" charset="0"/>
                <a:ea typeface="Montserrat" pitchFamily="34" charset="-122"/>
                <a:cs typeface="Montserrat" pitchFamily="34" charset="-120"/>
              </a:rPr>
              <a:t> </a:t>
            </a:r>
            <a:r>
              <a:rPr lang="en-US" sz="3640" dirty="0" err="1" smtClean="0">
                <a:solidFill>
                  <a:srgbClr val="F2F0F4"/>
                </a:solidFill>
                <a:latin typeface="Montserrat" pitchFamily="34" charset="0"/>
                <a:ea typeface="Montserrat" pitchFamily="34" charset="-122"/>
                <a:cs typeface="Montserrat" pitchFamily="34" charset="-120"/>
              </a:rPr>
              <a:t>Clasificación</a:t>
            </a:r>
            <a:endParaRPr lang="en-US" sz="3640" dirty="0"/>
          </a:p>
        </p:txBody>
      </p:sp>
      <p:sp>
        <p:nvSpPr>
          <p:cNvPr id="6" name="Shape 2"/>
          <p:cNvSpPr/>
          <p:nvPr/>
        </p:nvSpPr>
        <p:spPr>
          <a:xfrm>
            <a:off x="374511" y="3143973"/>
            <a:ext cx="3071391" cy="3742253"/>
          </a:xfrm>
          <a:prstGeom prst="roundRect">
            <a:avLst>
              <a:gd name="adj" fmla="val 2565"/>
            </a:avLst>
          </a:prstGeom>
          <a:solidFill>
            <a:srgbClr val="3C136D"/>
          </a:solidFill>
          <a:ln w="7620">
            <a:solidFill>
              <a:srgbClr val="552C86"/>
            </a:solidFill>
            <a:prstDash val="solid"/>
          </a:ln>
        </p:spPr>
      </p:sp>
      <p:sp>
        <p:nvSpPr>
          <p:cNvPr id="7" name="Text 3"/>
          <p:cNvSpPr/>
          <p:nvPr/>
        </p:nvSpPr>
        <p:spPr>
          <a:xfrm>
            <a:off x="608885" y="3266565"/>
            <a:ext cx="2774871" cy="288846"/>
          </a:xfrm>
          <a:prstGeom prst="rect">
            <a:avLst/>
          </a:prstGeom>
          <a:noFill/>
          <a:ln/>
        </p:spPr>
        <p:txBody>
          <a:bodyPr wrap="non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Mayor Precisión y Recall</a:t>
            </a:r>
            <a:endParaRPr lang="en-US" sz="1820" dirty="0"/>
          </a:p>
        </p:txBody>
      </p:sp>
      <p:sp>
        <p:nvSpPr>
          <p:cNvPr id="8" name="Text 4"/>
          <p:cNvSpPr/>
          <p:nvPr/>
        </p:nvSpPr>
        <p:spPr>
          <a:xfrm>
            <a:off x="438429" y="3998952"/>
            <a:ext cx="2858572" cy="2366010"/>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El Stacking Ensemble mostró un rendimiento ligeramente superior en términos de precisión y recall en comparación con los otros dos métodos, lo que indica su capacidad de identificar correctamente las condiciones con mayor precisión.</a:t>
            </a:r>
            <a:endParaRPr lang="en-US" sz="1100" dirty="0"/>
          </a:p>
        </p:txBody>
      </p:sp>
      <p:sp>
        <p:nvSpPr>
          <p:cNvPr id="9" name="Shape 5"/>
          <p:cNvSpPr/>
          <p:nvPr/>
        </p:nvSpPr>
        <p:spPr>
          <a:xfrm>
            <a:off x="3587235" y="3150647"/>
            <a:ext cx="2946738" cy="3742253"/>
          </a:xfrm>
          <a:prstGeom prst="roundRect">
            <a:avLst>
              <a:gd name="adj" fmla="val 2565"/>
            </a:avLst>
          </a:prstGeom>
          <a:solidFill>
            <a:srgbClr val="3C136D"/>
          </a:solidFill>
          <a:ln w="7620">
            <a:solidFill>
              <a:srgbClr val="552C86"/>
            </a:solidFill>
            <a:prstDash val="solid"/>
          </a:ln>
        </p:spPr>
      </p:sp>
      <p:sp>
        <p:nvSpPr>
          <p:cNvPr id="10" name="Text 6"/>
          <p:cNvSpPr/>
          <p:nvPr/>
        </p:nvSpPr>
        <p:spPr>
          <a:xfrm>
            <a:off x="3884433" y="3249216"/>
            <a:ext cx="2858572" cy="577691"/>
          </a:xfrm>
          <a:prstGeom prst="rect">
            <a:avLst/>
          </a:prstGeom>
          <a:noFill/>
          <a:ln/>
        </p:spPr>
        <p:txBody>
          <a:bodyPr wrap="squar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Robustez en la Clasificación</a:t>
            </a:r>
            <a:endParaRPr lang="en-US" sz="1820" dirty="0"/>
          </a:p>
        </p:txBody>
      </p:sp>
      <p:sp>
        <p:nvSpPr>
          <p:cNvPr id="11" name="Text 7"/>
          <p:cNvSpPr/>
          <p:nvPr/>
        </p:nvSpPr>
        <p:spPr>
          <a:xfrm>
            <a:off x="3631318" y="4029023"/>
            <a:ext cx="2858572" cy="2661761"/>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La capacidad del Stacking Ensemble para integrar información de múltiples modelos resultó en una mayor robustez en la clasificación, proporcionando resultados más confiables y menos influenciados por las limitaciones individuales de cada modelo.</a:t>
            </a:r>
            <a:endParaRPr lang="en-US" sz="1100" dirty="0"/>
          </a:p>
        </p:txBody>
      </p:sp>
      <p:sp>
        <p:nvSpPr>
          <p:cNvPr id="12" name="Shape 8"/>
          <p:cNvSpPr/>
          <p:nvPr/>
        </p:nvSpPr>
        <p:spPr>
          <a:xfrm>
            <a:off x="6675306" y="3140408"/>
            <a:ext cx="2958302" cy="3742253"/>
          </a:xfrm>
          <a:prstGeom prst="roundRect">
            <a:avLst>
              <a:gd name="adj" fmla="val 2565"/>
            </a:avLst>
          </a:prstGeom>
          <a:solidFill>
            <a:srgbClr val="3C136D"/>
          </a:solidFill>
          <a:ln w="7620">
            <a:solidFill>
              <a:srgbClr val="552C86"/>
            </a:solidFill>
            <a:prstDash val="solid"/>
          </a:ln>
        </p:spPr>
      </p:sp>
      <p:sp>
        <p:nvSpPr>
          <p:cNvPr id="13" name="Text 9"/>
          <p:cNvSpPr/>
          <p:nvPr/>
        </p:nvSpPr>
        <p:spPr>
          <a:xfrm>
            <a:off x="6831171" y="3295582"/>
            <a:ext cx="2311360" cy="288846"/>
          </a:xfrm>
          <a:prstGeom prst="rect">
            <a:avLst/>
          </a:prstGeom>
          <a:noFill/>
          <a:ln/>
        </p:spPr>
        <p:txBody>
          <a:bodyPr wrap="none" rtlCol="0" anchor="t"/>
          <a:lstStyle/>
          <a:p>
            <a:pPr marL="0" indent="0">
              <a:lnSpc>
                <a:spcPts val="2275"/>
              </a:lnSpc>
              <a:buNone/>
            </a:pPr>
            <a:r>
              <a:rPr lang="en-US" sz="1820" dirty="0">
                <a:solidFill>
                  <a:srgbClr val="DCD7E5"/>
                </a:solidFill>
                <a:latin typeface="Montserrat" pitchFamily="34" charset="0"/>
                <a:ea typeface="Montserrat" pitchFamily="34" charset="-122"/>
                <a:cs typeface="Montserrat" pitchFamily="34" charset="-120"/>
              </a:rPr>
              <a:t>Balance de Error</a:t>
            </a:r>
            <a:endParaRPr lang="en-US" sz="1820" dirty="0"/>
          </a:p>
        </p:txBody>
      </p:sp>
      <p:sp>
        <p:nvSpPr>
          <p:cNvPr id="14" name="Text 10"/>
          <p:cNvSpPr/>
          <p:nvPr/>
        </p:nvSpPr>
        <p:spPr>
          <a:xfrm>
            <a:off x="6725171" y="3998952"/>
            <a:ext cx="2858572" cy="2957513"/>
          </a:xfrm>
          <a:prstGeom prst="rect">
            <a:avLst/>
          </a:prstGeom>
          <a:noFill/>
          <a:ln/>
        </p:spPr>
        <p:txBody>
          <a:bodyPr wrap="square" rtlCol="0" anchor="t"/>
          <a:lstStyle/>
          <a:p>
            <a:pPr marL="0" indent="0" algn="just">
              <a:lnSpc>
                <a:spcPts val="2330"/>
              </a:lnSpc>
              <a:buNone/>
            </a:pPr>
            <a:r>
              <a:rPr lang="en-US" sz="1100" dirty="0">
                <a:solidFill>
                  <a:srgbClr val="DCD7E5"/>
                </a:solidFill>
                <a:latin typeface="Heebo" pitchFamily="34" charset="0"/>
                <a:ea typeface="Heebo" pitchFamily="34" charset="-122"/>
                <a:cs typeface="Heebo" pitchFamily="34" charset="-120"/>
              </a:rPr>
              <a:t>El Stacking Ensemble mostró un manejo equilibrado de falsos positivos y falsos negativos. Este balance es crucial en aplicaciones médicas donde tanto la sensibilidad como la especificidad son importantes para evitar tratamientos innecesarios y asegurar la detección de condiciones médicas relevantes.</a:t>
            </a:r>
            <a:endParaRPr lang="en-US" sz="1100" dirty="0"/>
          </a:p>
        </p:txBody>
      </p:sp>
      <p:pic>
        <p:nvPicPr>
          <p:cNvPr id="16" name="Imagen 15"/>
          <p:cNvPicPr>
            <a:picLocks noChangeAspect="1"/>
          </p:cNvPicPr>
          <p:nvPr/>
        </p:nvPicPr>
        <p:blipFill>
          <a:blip r:embed="rId5"/>
          <a:stretch>
            <a:fillRect/>
          </a:stretch>
        </p:blipFill>
        <p:spPr>
          <a:xfrm>
            <a:off x="10243984" y="3150647"/>
            <a:ext cx="3168990" cy="1263215"/>
          </a:xfrm>
          <a:prstGeom prst="rect">
            <a:avLst/>
          </a:prstGeom>
        </p:spPr>
      </p:pic>
      <p:pic>
        <p:nvPicPr>
          <p:cNvPr id="17" name="Imagen 16"/>
          <p:cNvPicPr>
            <a:picLocks noChangeAspect="1"/>
          </p:cNvPicPr>
          <p:nvPr/>
        </p:nvPicPr>
        <p:blipFill>
          <a:blip r:embed="rId6"/>
          <a:stretch>
            <a:fillRect/>
          </a:stretch>
        </p:blipFill>
        <p:spPr>
          <a:xfrm>
            <a:off x="10243984" y="4429139"/>
            <a:ext cx="3168990" cy="1261728"/>
          </a:xfrm>
          <a:prstGeom prst="rect">
            <a:avLst/>
          </a:prstGeom>
        </p:spPr>
      </p:pic>
      <p:pic>
        <p:nvPicPr>
          <p:cNvPr id="18" name="Imagen 17"/>
          <p:cNvPicPr>
            <a:picLocks noChangeAspect="1"/>
          </p:cNvPicPr>
          <p:nvPr/>
        </p:nvPicPr>
        <p:blipFill>
          <a:blip r:embed="rId7"/>
          <a:stretch>
            <a:fillRect/>
          </a:stretch>
        </p:blipFill>
        <p:spPr>
          <a:xfrm>
            <a:off x="10252377" y="5706144"/>
            <a:ext cx="3132037" cy="1193501"/>
          </a:xfrm>
          <a:prstGeom prst="rect">
            <a:avLst/>
          </a:prstGeom>
        </p:spPr>
      </p:pic>
    </p:spTree>
    <p:extLst>
      <p:ext uri="{BB962C8B-B14F-4D97-AF65-F5344CB8AC3E}">
        <p14:creationId xmlns:p14="http://schemas.microsoft.com/office/powerpoint/2010/main" val="3625237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371124"/>
            <a:ext cx="6172200"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Conclusión</a:t>
            </a:r>
            <a:endParaRPr lang="en-US" sz="4860" dirty="0"/>
          </a:p>
        </p:txBody>
      </p:sp>
      <p:sp>
        <p:nvSpPr>
          <p:cNvPr id="6" name="Text 2"/>
          <p:cNvSpPr/>
          <p:nvPr/>
        </p:nvSpPr>
        <p:spPr>
          <a:xfrm>
            <a:off x="6350437" y="2512933"/>
            <a:ext cx="7415927" cy="4345543"/>
          </a:xfrm>
          <a:prstGeom prst="rect">
            <a:avLst/>
          </a:prstGeom>
          <a:noFill/>
          <a:ln/>
        </p:spPr>
        <p:txBody>
          <a:bodyPr wrap="square" rtlCol="0" anchor="t"/>
          <a:lstStyle/>
          <a:p>
            <a:pPr algn="just">
              <a:lnSpc>
                <a:spcPts val="3110"/>
              </a:lnSpc>
            </a:pPr>
            <a:r>
              <a:rPr lang="en-US" sz="1944" dirty="0">
                <a:solidFill>
                  <a:srgbClr val="E0D6DE"/>
                </a:solidFill>
                <a:latin typeface="Noto Sans TC" pitchFamily="34" charset="0"/>
                <a:ea typeface="Noto Sans TC" pitchFamily="34" charset="-122"/>
                <a:cs typeface="Noto Sans TC" pitchFamily="34" charset="-120"/>
              </a:rPr>
              <a:t>La aplicación de la ciencia de datos y el aprendizaje automático en el diagnóstico y gestión de la neumonía ha revolucionado el panorama médico. Los </a:t>
            </a:r>
            <a:r>
              <a:rPr lang="en-US" sz="1944" dirty="0" err="1">
                <a:solidFill>
                  <a:srgbClr val="E0D6DE"/>
                </a:solidFill>
                <a:latin typeface="Noto Sans TC" pitchFamily="34" charset="0"/>
                <a:ea typeface="Noto Sans TC" pitchFamily="34" charset="-122"/>
                <a:cs typeface="Noto Sans TC" pitchFamily="34" charset="-120"/>
              </a:rPr>
              <a:t>modelos</a:t>
            </a:r>
            <a:r>
              <a:rPr lang="en-US" sz="1944" dirty="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Sequencial</a:t>
            </a:r>
            <a:r>
              <a:rPr lang="en-US" sz="1944" dirty="0" smtClean="0">
                <a:solidFill>
                  <a:srgbClr val="E0D6DE"/>
                </a:solidFill>
                <a:latin typeface="Noto Sans TC" pitchFamily="34" charset="0"/>
                <a:ea typeface="Noto Sans TC" pitchFamily="34" charset="-122"/>
                <a:cs typeface="Noto Sans TC" pitchFamily="34" charset="-120"/>
              </a:rPr>
              <a:t> Simple, CNN y VGG16 de </a:t>
            </a:r>
            <a:r>
              <a:rPr lang="en-US" sz="1944" dirty="0">
                <a:solidFill>
                  <a:srgbClr val="E0D6DE"/>
                </a:solidFill>
                <a:latin typeface="Noto Sans TC" pitchFamily="34" charset="0"/>
                <a:ea typeface="Noto Sans TC" pitchFamily="34" charset="-122"/>
                <a:cs typeface="Noto Sans TC" pitchFamily="34" charset="-120"/>
              </a:rPr>
              <a:t>aprendizaje automático han demostrado </a:t>
            </a:r>
            <a:r>
              <a:rPr lang="en-US" sz="1944" dirty="0" err="1">
                <a:solidFill>
                  <a:srgbClr val="E0D6DE"/>
                </a:solidFill>
                <a:latin typeface="Noto Sans TC" pitchFamily="34" charset="0"/>
                <a:ea typeface="Noto Sans TC" pitchFamily="34" charset="-122"/>
                <a:cs typeface="Noto Sans TC" pitchFamily="34" charset="-120"/>
              </a:rPr>
              <a:t>una</a:t>
            </a:r>
            <a:r>
              <a:rPr lang="en-US" sz="1944" dirty="0">
                <a:solidFill>
                  <a:srgbClr val="E0D6DE"/>
                </a:solidFill>
                <a:latin typeface="Noto Sans TC" pitchFamily="34" charset="0"/>
                <a:ea typeface="Noto Sans TC" pitchFamily="34" charset="-122"/>
                <a:cs typeface="Noto Sans TC" pitchFamily="34" charset="-120"/>
              </a:rPr>
              <a:t> </a:t>
            </a:r>
            <a:r>
              <a:rPr lang="en-US" sz="1944" dirty="0" smtClean="0">
                <a:solidFill>
                  <a:srgbClr val="E0D6DE"/>
                </a:solidFill>
                <a:latin typeface="Noto Sans TC" pitchFamily="34" charset="0"/>
                <a:ea typeface="Noto Sans TC" pitchFamily="34" charset="-122"/>
                <a:cs typeface="Noto Sans TC" pitchFamily="34" charset="-120"/>
              </a:rPr>
              <a:t>gran </a:t>
            </a:r>
            <a:r>
              <a:rPr lang="en-US" sz="1944" dirty="0" err="1" smtClean="0">
                <a:solidFill>
                  <a:srgbClr val="E0D6DE"/>
                </a:solidFill>
                <a:latin typeface="Noto Sans TC" pitchFamily="34" charset="0"/>
                <a:ea typeface="Noto Sans TC" pitchFamily="34" charset="-122"/>
                <a:cs typeface="Noto Sans TC" pitchFamily="34" charset="-120"/>
              </a:rPr>
              <a:t>capacidad</a:t>
            </a:r>
            <a:r>
              <a:rPr lang="en-US" sz="1944" dirty="0" smtClean="0">
                <a:solidFill>
                  <a:srgbClr val="E0D6DE"/>
                </a:solidFill>
                <a:latin typeface="Noto Sans TC" pitchFamily="34" charset="0"/>
                <a:ea typeface="Noto Sans TC" pitchFamily="34" charset="-122"/>
                <a:cs typeface="Noto Sans TC" pitchFamily="34" charset="-120"/>
              </a:rPr>
              <a:t> para </a:t>
            </a:r>
            <a:r>
              <a:rPr lang="en-US" sz="1944" dirty="0">
                <a:solidFill>
                  <a:srgbClr val="E0D6DE"/>
                </a:solidFill>
                <a:latin typeface="Noto Sans TC" pitchFamily="34" charset="0"/>
                <a:ea typeface="Noto Sans TC" pitchFamily="34" charset="-122"/>
                <a:cs typeface="Noto Sans TC" pitchFamily="34" charset="-120"/>
              </a:rPr>
              <a:t>analizar imágenes radiográficas de tórax y detectar </a:t>
            </a:r>
            <a:r>
              <a:rPr lang="en-US" sz="1944" dirty="0" err="1">
                <a:solidFill>
                  <a:srgbClr val="E0D6DE"/>
                </a:solidFill>
                <a:latin typeface="Noto Sans TC" pitchFamily="34" charset="0"/>
                <a:ea typeface="Noto Sans TC" pitchFamily="34" charset="-122"/>
                <a:cs typeface="Noto Sans TC" pitchFamily="34" charset="-120"/>
              </a:rPr>
              <a:t>patrones</a:t>
            </a:r>
            <a:r>
              <a:rPr lang="en-US" sz="1944" dirty="0">
                <a:solidFill>
                  <a:srgbClr val="E0D6DE"/>
                </a:solidFill>
                <a:latin typeface="Noto Sans TC" pitchFamily="34" charset="0"/>
                <a:ea typeface="Noto Sans TC" pitchFamily="34" charset="-122"/>
                <a:cs typeface="Noto Sans TC" pitchFamily="34" charset="-120"/>
              </a:rPr>
              <a:t> </a:t>
            </a:r>
            <a:r>
              <a:rPr lang="en-US" sz="1944" dirty="0" smtClean="0">
                <a:solidFill>
                  <a:srgbClr val="E0D6DE"/>
                </a:solidFill>
                <a:latin typeface="Noto Sans TC" pitchFamily="34" charset="0"/>
                <a:ea typeface="Noto Sans TC" pitchFamily="34" charset="-122"/>
                <a:cs typeface="Noto Sans TC" pitchFamily="34" charset="-120"/>
              </a:rPr>
              <a:t>que </a:t>
            </a:r>
            <a:r>
              <a:rPr lang="en-US" sz="1944" dirty="0">
                <a:solidFill>
                  <a:srgbClr val="E0D6DE"/>
                </a:solidFill>
                <a:latin typeface="Noto Sans TC" pitchFamily="34" charset="0"/>
                <a:ea typeface="Noto Sans TC" pitchFamily="34" charset="-122"/>
                <a:cs typeface="Noto Sans TC" pitchFamily="34" charset="-120"/>
              </a:rPr>
              <a:t>indican la presencia de </a:t>
            </a:r>
            <a:r>
              <a:rPr lang="en-US" sz="1944" dirty="0" err="1" smtClean="0">
                <a:solidFill>
                  <a:srgbClr val="E0D6DE"/>
                </a:solidFill>
                <a:latin typeface="Noto Sans TC" pitchFamily="34" charset="0"/>
                <a:ea typeface="Noto Sans TC" pitchFamily="34" charset="-122"/>
                <a:cs typeface="Noto Sans TC" pitchFamily="34" charset="-120"/>
              </a:rPr>
              <a:t>neumonía</a:t>
            </a:r>
            <a:r>
              <a:rPr lang="en-US" sz="1944" dirty="0" smtClean="0">
                <a:solidFill>
                  <a:srgbClr val="E0D6DE"/>
                </a:solidFill>
                <a:latin typeface="Noto Sans TC" pitchFamily="34" charset="0"/>
                <a:ea typeface="Noto Sans TC" pitchFamily="34" charset="-122"/>
                <a:cs typeface="Noto Sans TC" pitchFamily="34" charset="-120"/>
              </a:rPr>
              <a:t>. El </a:t>
            </a:r>
            <a:r>
              <a:rPr lang="en-US" sz="1944" dirty="0" err="1" smtClean="0">
                <a:solidFill>
                  <a:srgbClr val="E0D6DE"/>
                </a:solidFill>
                <a:latin typeface="Noto Sans TC" pitchFamily="34" charset="0"/>
                <a:ea typeface="Noto Sans TC" pitchFamily="34" charset="-122"/>
                <a:cs typeface="Noto Sans TC" pitchFamily="34" charset="-120"/>
              </a:rPr>
              <a:t>método</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ensamblage</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mejores</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resultados</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fue</a:t>
            </a:r>
            <a:r>
              <a:rPr lang="en-US" sz="1944" dirty="0" smtClean="0">
                <a:solidFill>
                  <a:srgbClr val="E0D6DE"/>
                </a:solidFill>
                <a:latin typeface="Noto Sans TC" pitchFamily="34" charset="0"/>
                <a:ea typeface="Noto Sans TC" pitchFamily="34" charset="-122"/>
                <a:cs typeface="Noto Sans TC" pitchFamily="34" charset="-120"/>
              </a:rPr>
              <a:t> el </a:t>
            </a:r>
            <a:r>
              <a:rPr lang="en-US" sz="2000" dirty="0">
                <a:solidFill>
                  <a:srgbClr val="DCD7E5"/>
                </a:solidFill>
                <a:latin typeface="Heebo" pitchFamily="34" charset="0"/>
                <a:ea typeface="Heebo" pitchFamily="34" charset="-122"/>
                <a:cs typeface="Heebo" pitchFamily="34" charset="-120"/>
              </a:rPr>
              <a:t>Stacking </a:t>
            </a:r>
            <a:r>
              <a:rPr lang="en-US" sz="2000" dirty="0" smtClean="0">
                <a:solidFill>
                  <a:srgbClr val="DCD7E5"/>
                </a:solidFill>
                <a:latin typeface="Heebo" pitchFamily="34" charset="0"/>
                <a:ea typeface="Heebo" pitchFamily="34" charset="-122"/>
                <a:cs typeface="Heebo" pitchFamily="34" charset="-120"/>
              </a:rPr>
              <a:t>Ensemble, el </a:t>
            </a:r>
            <a:r>
              <a:rPr lang="en-US" sz="2000" dirty="0" err="1" smtClean="0">
                <a:solidFill>
                  <a:srgbClr val="DCD7E5"/>
                </a:solidFill>
                <a:latin typeface="Heebo" pitchFamily="34" charset="0"/>
                <a:ea typeface="Heebo" pitchFamily="34" charset="-122"/>
                <a:cs typeface="Heebo" pitchFamily="34" charset="-120"/>
              </a:rPr>
              <a:t>cual</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buscaremos</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poner</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en</a:t>
            </a:r>
            <a:r>
              <a:rPr lang="en-US" sz="2000" dirty="0" smtClean="0">
                <a:solidFill>
                  <a:srgbClr val="DCD7E5"/>
                </a:solidFill>
                <a:latin typeface="Heebo" pitchFamily="34" charset="0"/>
                <a:ea typeface="Heebo" pitchFamily="34" charset="-122"/>
                <a:cs typeface="Heebo" pitchFamily="34" charset="-120"/>
              </a:rPr>
              <a:t> </a:t>
            </a:r>
            <a:r>
              <a:rPr lang="en-US" sz="2000" dirty="0" err="1" smtClean="0">
                <a:solidFill>
                  <a:srgbClr val="DCD7E5"/>
                </a:solidFill>
                <a:latin typeface="Heebo" pitchFamily="34" charset="0"/>
                <a:ea typeface="Heebo" pitchFamily="34" charset="-122"/>
                <a:cs typeface="Heebo" pitchFamily="34" charset="-120"/>
              </a:rPr>
              <a:t>producción</a:t>
            </a:r>
            <a:r>
              <a:rPr lang="en-US" sz="2000" dirty="0" smtClean="0">
                <a:solidFill>
                  <a:srgbClr val="DCD7E5"/>
                </a:solidFill>
                <a:latin typeface="Heebo" pitchFamily="34" charset="0"/>
                <a:ea typeface="Heebo" pitchFamily="34" charset="-122"/>
                <a:cs typeface="Heebo" pitchFamily="34" charset="-120"/>
              </a:rPr>
              <a:t>. </a:t>
            </a:r>
            <a:r>
              <a:rPr lang="en-US" sz="2000" dirty="0" err="1">
                <a:solidFill>
                  <a:srgbClr val="DCD7E5"/>
                </a:solidFill>
                <a:latin typeface="Heebo" pitchFamily="34" charset="0"/>
                <a:ea typeface="Heebo" pitchFamily="34" charset="-122"/>
                <a:cs typeface="Heebo" pitchFamily="34" charset="-120"/>
              </a:rPr>
              <a:t>E</a:t>
            </a:r>
            <a:r>
              <a:rPr lang="en-US" sz="1944" dirty="0" err="1" smtClean="0">
                <a:solidFill>
                  <a:srgbClr val="E0D6DE"/>
                </a:solidFill>
                <a:latin typeface="Noto Sans TC" pitchFamily="34" charset="0"/>
                <a:ea typeface="Noto Sans TC" pitchFamily="34" charset="-122"/>
                <a:cs typeface="Noto Sans TC" pitchFamily="34" charset="-120"/>
              </a:rPr>
              <a:t>sta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tecnología ha abierto nuevas posibilidades para la detección temprana, </a:t>
            </a:r>
            <a:r>
              <a:rPr lang="en-US" sz="1944" dirty="0" err="1" smtClean="0">
                <a:solidFill>
                  <a:srgbClr val="E0D6DE"/>
                </a:solidFill>
                <a:latin typeface="Noto Sans TC" pitchFamily="34" charset="0"/>
                <a:ea typeface="Noto Sans TC" pitchFamily="34" charset="-122"/>
                <a:cs typeface="Noto Sans TC" pitchFamily="34" charset="-120"/>
              </a:rPr>
              <a:t>en</a:t>
            </a:r>
            <a:r>
              <a:rPr lang="en-US" sz="1944" dirty="0" smtClean="0">
                <a:solidFill>
                  <a:srgbClr val="E0D6DE"/>
                </a:solidFill>
                <a:latin typeface="Noto Sans TC" pitchFamily="34" charset="0"/>
                <a:ea typeface="Noto Sans TC" pitchFamily="34" charset="-122"/>
                <a:cs typeface="Noto Sans TC" pitchFamily="34" charset="-120"/>
              </a:rPr>
              <a:t> la </a:t>
            </a:r>
            <a:r>
              <a:rPr lang="en-US" sz="1944" dirty="0" err="1" smtClean="0">
                <a:solidFill>
                  <a:srgbClr val="E0D6DE"/>
                </a:solidFill>
                <a:latin typeface="Noto Sans TC" pitchFamily="34" charset="0"/>
                <a:ea typeface="Noto Sans TC" pitchFamily="34" charset="-122"/>
                <a:cs typeface="Noto Sans TC" pitchFamily="34" charset="-120"/>
              </a:rPr>
              <a:t>detección</a:t>
            </a:r>
            <a:r>
              <a:rPr lang="en-US" sz="1944" dirty="0" smtClean="0">
                <a:solidFill>
                  <a:srgbClr val="E0D6DE"/>
                </a:solidFill>
                <a:latin typeface="Noto Sans TC" pitchFamily="34" charset="0"/>
                <a:ea typeface="Noto Sans TC" pitchFamily="34" charset="-122"/>
                <a:cs typeface="Noto Sans TC" pitchFamily="34" charset="-120"/>
              </a:rPr>
              <a:t> y </a:t>
            </a:r>
            <a:r>
              <a:rPr lang="en-US" sz="1944" dirty="0" err="1" smtClean="0">
                <a:solidFill>
                  <a:srgbClr val="E0D6DE"/>
                </a:solidFill>
                <a:latin typeface="Noto Sans TC" pitchFamily="34" charset="0"/>
                <a:ea typeface="Noto Sans TC" pitchFamily="34" charset="-122"/>
                <a:cs typeface="Noto Sans TC" pitchFamily="34" charset="-120"/>
              </a:rPr>
              <a:t>predicción</a:t>
            </a:r>
            <a:r>
              <a:rPr lang="en-US" sz="1944" dirty="0" smtClean="0">
                <a:solidFill>
                  <a:srgbClr val="E0D6DE"/>
                </a:solidFill>
                <a:latin typeface="Noto Sans TC" pitchFamily="34" charset="0"/>
                <a:ea typeface="Noto Sans TC" pitchFamily="34" charset="-122"/>
                <a:cs typeface="Noto Sans TC" pitchFamily="34" charset="-120"/>
              </a:rPr>
              <a:t> de </a:t>
            </a:r>
            <a:r>
              <a:rPr lang="en-US" sz="1944" dirty="0" err="1" smtClean="0">
                <a:solidFill>
                  <a:srgbClr val="E0D6DE"/>
                </a:solidFill>
                <a:latin typeface="Noto Sans TC" pitchFamily="34" charset="0"/>
                <a:ea typeface="Noto Sans TC" pitchFamily="34" charset="-122"/>
                <a:cs typeface="Noto Sans TC" pitchFamily="34" charset="-120"/>
              </a:rPr>
              <a:t>neumonia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mejorando los resultados en salud y salvando vidas.</a:t>
            </a:r>
            <a:endParaRPr lang="en-US" sz="1944" dirty="0"/>
          </a:p>
        </p:txBody>
      </p:sp>
    </p:spTree>
    <p:extLst>
      <p:ext uri="{BB962C8B-B14F-4D97-AF65-F5344CB8AC3E}">
        <p14:creationId xmlns:p14="http://schemas.microsoft.com/office/powerpoint/2010/main" val="9732925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753797"/>
            <a:ext cx="6172200"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Agradecimientos</a:t>
            </a:r>
            <a:endParaRPr lang="en-US" sz="4860" dirty="0"/>
          </a:p>
        </p:txBody>
      </p:sp>
      <p:sp>
        <p:nvSpPr>
          <p:cNvPr id="6" name="Text 2"/>
          <p:cNvSpPr/>
          <p:nvPr/>
        </p:nvSpPr>
        <p:spPr>
          <a:xfrm>
            <a:off x="864037" y="3895606"/>
            <a:ext cx="7415927"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Este trabajo ha sido posible gracias al apoyo y colaboración de </a:t>
            </a:r>
            <a:r>
              <a:rPr lang="en-US" sz="1944" dirty="0" smtClean="0">
                <a:solidFill>
                  <a:srgbClr val="E0D6DE"/>
                </a:solidFill>
                <a:latin typeface="Noto Sans TC" pitchFamily="34" charset="0"/>
                <a:ea typeface="Noto Sans TC" pitchFamily="34" charset="-122"/>
                <a:cs typeface="Noto Sans TC" pitchFamily="34" charset="-120"/>
              </a:rPr>
              <a:t>amigos, </a:t>
            </a:r>
            <a:r>
              <a:rPr lang="en-US" sz="1944" dirty="0" err="1" smtClean="0">
                <a:solidFill>
                  <a:srgbClr val="E0D6DE"/>
                </a:solidFill>
                <a:latin typeface="Noto Sans TC" pitchFamily="34" charset="0"/>
                <a:ea typeface="Noto Sans TC" pitchFamily="34" charset="-122"/>
                <a:cs typeface="Noto Sans TC" pitchFamily="34" charset="-120"/>
              </a:rPr>
              <a:t>profesores</a:t>
            </a:r>
            <a:r>
              <a:rPr lang="en-US" sz="1944" dirty="0" smtClean="0">
                <a:solidFill>
                  <a:srgbClr val="E0D6DE"/>
                </a:solidFill>
                <a:latin typeface="Noto Sans TC" pitchFamily="34" charset="0"/>
                <a:ea typeface="Noto Sans TC" pitchFamily="34" charset="-122"/>
                <a:cs typeface="Noto Sans TC" pitchFamily="34" charset="-120"/>
              </a:rPr>
              <a:t> del </a:t>
            </a:r>
            <a:r>
              <a:rPr lang="en-US" sz="1944" dirty="0" err="1" smtClean="0">
                <a:solidFill>
                  <a:srgbClr val="E0D6DE"/>
                </a:solidFill>
                <a:latin typeface="Noto Sans TC" pitchFamily="34" charset="0"/>
                <a:ea typeface="Noto Sans TC" pitchFamily="34" charset="-122"/>
                <a:cs typeface="Noto Sans TC" pitchFamily="34" charset="-120"/>
              </a:rPr>
              <a:t>Bootcamp</a:t>
            </a:r>
            <a:r>
              <a:rPr lang="en-US" sz="1944" dirty="0" smtClean="0">
                <a:solidFill>
                  <a:srgbClr val="E0D6DE"/>
                </a:solidFill>
                <a:latin typeface="Noto Sans TC" pitchFamily="34" charset="0"/>
                <a:ea typeface="Noto Sans TC" pitchFamily="34" charset="-122"/>
                <a:cs typeface="Noto Sans TC" pitchFamily="34" charset="-120"/>
              </a:rPr>
              <a:t> UDD y mi Hermosa </a:t>
            </a:r>
            <a:r>
              <a:rPr lang="en-US" sz="1944" dirty="0" err="1" smtClean="0">
                <a:solidFill>
                  <a:srgbClr val="E0D6DE"/>
                </a:solidFill>
                <a:latin typeface="Noto Sans TC" pitchFamily="34" charset="0"/>
                <a:ea typeface="Noto Sans TC" pitchFamily="34" charset="-122"/>
                <a:cs typeface="Noto Sans TC" pitchFamily="34" charset="-120"/>
              </a:rPr>
              <a:t>familia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Agradezco</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en</a:t>
            </a:r>
            <a:r>
              <a:rPr lang="en-US" sz="1944" dirty="0" smtClean="0">
                <a:solidFill>
                  <a:srgbClr val="E0D6DE"/>
                </a:solidFill>
                <a:latin typeface="Noto Sans TC" pitchFamily="34" charset="0"/>
                <a:ea typeface="Noto Sans TC" pitchFamily="34" charset="-122"/>
                <a:cs typeface="Noto Sans TC" pitchFamily="34" charset="-120"/>
              </a:rPr>
              <a:t> especial </a:t>
            </a:r>
            <a:r>
              <a:rPr lang="en-US" sz="1944" dirty="0" smtClean="0">
                <a:solidFill>
                  <a:srgbClr val="E0D6DE"/>
                </a:solidFill>
                <a:latin typeface="Noto Sans TC" pitchFamily="34" charset="0"/>
                <a:ea typeface="Noto Sans TC" pitchFamily="34" charset="-122"/>
                <a:cs typeface="Noto Sans TC" pitchFamily="34" charset="-120"/>
              </a:rPr>
              <a:t>a </a:t>
            </a:r>
            <a:r>
              <a:rPr lang="en-US" sz="1944" dirty="0" err="1" smtClean="0">
                <a:solidFill>
                  <a:srgbClr val="E0D6DE"/>
                </a:solidFill>
                <a:latin typeface="Noto Sans TC" pitchFamily="34" charset="0"/>
                <a:ea typeface="Noto Sans TC" pitchFamily="34" charset="-122"/>
                <a:cs typeface="Noto Sans TC" pitchFamily="34" charset="-120"/>
              </a:rPr>
              <a:t>Colomba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Julieta</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Toña</a:t>
            </a:r>
            <a:r>
              <a:rPr lang="en-US" sz="1944" dirty="0" smtClean="0">
                <a:solidFill>
                  <a:srgbClr val="E0D6DE"/>
                </a:solidFill>
                <a:latin typeface="Noto Sans TC" pitchFamily="34" charset="0"/>
                <a:ea typeface="Noto Sans TC" pitchFamily="34" charset="-122"/>
                <a:cs typeface="Noto Sans TC" pitchFamily="34" charset="-120"/>
              </a:rPr>
              <a:t> y Claudia </a:t>
            </a:r>
            <a:r>
              <a:rPr lang="en-US" sz="1944" dirty="0" err="1" smtClean="0">
                <a:solidFill>
                  <a:srgbClr val="E0D6DE"/>
                </a:solidFill>
                <a:latin typeface="Noto Sans TC" pitchFamily="34" charset="0"/>
                <a:ea typeface="Noto Sans TC" pitchFamily="34" charset="-122"/>
                <a:cs typeface="Noto Sans TC" pitchFamily="34" charset="-120"/>
              </a:rPr>
              <a:t>por</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su</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a:solidFill>
                  <a:srgbClr val="E0D6DE"/>
                </a:solidFill>
                <a:latin typeface="Noto Sans TC" pitchFamily="34" charset="0"/>
                <a:ea typeface="Noto Sans TC" pitchFamily="34" charset="-122"/>
                <a:cs typeface="Noto Sans TC" pitchFamily="34" charset="-120"/>
              </a:rPr>
              <a:t>valiosa</a:t>
            </a:r>
            <a:r>
              <a:rPr lang="en-US" sz="1944" dirty="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compañia</a:t>
            </a:r>
            <a:r>
              <a:rPr lang="en-US" sz="1944" dirty="0" smtClean="0">
                <a:solidFill>
                  <a:srgbClr val="E0D6DE"/>
                </a:solidFill>
                <a:latin typeface="Noto Sans TC" pitchFamily="34" charset="0"/>
                <a:ea typeface="Noto Sans TC" pitchFamily="34" charset="-122"/>
                <a:cs typeface="Noto Sans TC" pitchFamily="34" charset="-120"/>
              </a:rPr>
              <a:t> y </a:t>
            </a:r>
            <a:r>
              <a:rPr lang="en-US" sz="1944" dirty="0" err="1" smtClean="0">
                <a:solidFill>
                  <a:srgbClr val="E0D6DE"/>
                </a:solidFill>
                <a:latin typeface="Noto Sans TC" pitchFamily="34" charset="0"/>
                <a:ea typeface="Noto Sans TC" pitchFamily="34" charset="-122"/>
                <a:cs typeface="Noto Sans TC" pitchFamily="34" charset="-120"/>
              </a:rPr>
              <a:t>apoyo</a:t>
            </a:r>
            <a:r>
              <a:rPr lang="en-US" sz="1944" dirty="0" smtClean="0">
                <a:solidFill>
                  <a:srgbClr val="E0D6DE"/>
                </a:solidFill>
                <a:latin typeface="Noto Sans TC" pitchFamily="34" charset="0"/>
                <a:ea typeface="Noto Sans TC" pitchFamily="34" charset="-122"/>
                <a:cs typeface="Noto Sans TC" pitchFamily="34" charset="-120"/>
              </a:rPr>
              <a:t> para </a:t>
            </a:r>
            <a:r>
              <a:rPr lang="en-US" sz="1944" dirty="0" err="1" smtClean="0">
                <a:solidFill>
                  <a:srgbClr val="E0D6DE"/>
                </a:solidFill>
                <a:latin typeface="Noto Sans TC" pitchFamily="34" charset="0"/>
                <a:ea typeface="Noto Sans TC" pitchFamily="34" charset="-122"/>
                <a:cs typeface="Noto Sans TC" pitchFamily="34" charset="-120"/>
              </a:rPr>
              <a:t>sacar</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adelante</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err="1" smtClean="0">
                <a:solidFill>
                  <a:srgbClr val="E0D6DE"/>
                </a:solidFill>
                <a:latin typeface="Noto Sans TC" pitchFamily="34" charset="0"/>
                <a:ea typeface="Noto Sans TC" pitchFamily="34" charset="-122"/>
                <a:cs typeface="Noto Sans TC" pitchFamily="34" charset="-120"/>
              </a:rPr>
              <a:t>este</a:t>
            </a:r>
            <a:r>
              <a:rPr lang="en-US" sz="1944" dirty="0" smtClean="0">
                <a:solidFill>
                  <a:srgbClr val="E0D6DE"/>
                </a:solidFill>
                <a:latin typeface="Noto Sans TC" pitchFamily="34" charset="0"/>
                <a:ea typeface="Noto Sans TC" pitchFamily="34" charset="-122"/>
                <a:cs typeface="Noto Sans TC" pitchFamily="34" charset="-120"/>
              </a:rPr>
              <a:t> </a:t>
            </a:r>
            <a:r>
              <a:rPr lang="en-US" sz="1944" dirty="0">
                <a:solidFill>
                  <a:srgbClr val="E0D6DE"/>
                </a:solidFill>
                <a:latin typeface="Noto Sans TC" pitchFamily="34" charset="0"/>
                <a:ea typeface="Noto Sans TC" pitchFamily="34" charset="-122"/>
                <a:cs typeface="Noto Sans TC" pitchFamily="34" charset="-120"/>
              </a:rPr>
              <a:t>proyecto.</a:t>
            </a:r>
            <a:endParaRPr lang="en-US" sz="1944"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753797"/>
            <a:ext cx="6172200" cy="771525"/>
          </a:xfrm>
          <a:prstGeom prst="rect">
            <a:avLst/>
          </a:prstGeom>
          <a:noFill/>
          <a:ln/>
        </p:spPr>
        <p:txBody>
          <a:bodyPr wrap="none" rtlCol="0" anchor="t"/>
          <a:lstStyle/>
          <a:p>
            <a:pPr marL="0" indent="0">
              <a:lnSpc>
                <a:spcPts val="6075"/>
              </a:lnSpc>
              <a:buNone/>
            </a:pPr>
            <a:endParaRPr lang="en-US" sz="4860" dirty="0"/>
          </a:p>
        </p:txBody>
      </p:sp>
    </p:spTree>
    <p:extLst>
      <p:ext uri="{BB962C8B-B14F-4D97-AF65-F5344CB8AC3E}">
        <p14:creationId xmlns:p14="http://schemas.microsoft.com/office/powerpoint/2010/main" val="39151382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00467"/>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5486400" cy="8500467"/>
          </a:xfrm>
          <a:prstGeom prst="rect">
            <a:avLst/>
          </a:prstGeom>
        </p:spPr>
      </p:pic>
      <p:sp>
        <p:nvSpPr>
          <p:cNvPr id="5" name="Text 1"/>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B380FF"/>
                </a:solidFill>
                <a:latin typeface="Sora" pitchFamily="34" charset="0"/>
                <a:ea typeface="Sora" pitchFamily="34" charset="-122"/>
                <a:cs typeface="Sora" pitchFamily="34" charset="-120"/>
              </a:rPr>
              <a:t>Marco Teórico</a:t>
            </a:r>
            <a:endParaRPr lang="en-US" sz="3402" dirty="0"/>
          </a:p>
        </p:txBody>
      </p:sp>
      <p:sp>
        <p:nvSpPr>
          <p:cNvPr id="6" name="Shape 2"/>
          <p:cNvSpPr/>
          <p:nvPr/>
        </p:nvSpPr>
        <p:spPr>
          <a:xfrm>
            <a:off x="6091238" y="1468755"/>
            <a:ext cx="388739" cy="388739"/>
          </a:xfrm>
          <a:prstGeom prst="roundRect">
            <a:avLst>
              <a:gd name="adj" fmla="val 13337"/>
            </a:avLst>
          </a:prstGeom>
          <a:solidFill>
            <a:srgbClr val="1A1A21"/>
          </a:solidFill>
          <a:ln/>
        </p:spPr>
      </p:sp>
      <p:sp>
        <p:nvSpPr>
          <p:cNvPr id="7" name="Text 3"/>
          <p:cNvSpPr/>
          <p:nvPr/>
        </p:nvSpPr>
        <p:spPr>
          <a:xfrm>
            <a:off x="6230779" y="1533525"/>
            <a:ext cx="109657"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1</a:t>
            </a:r>
            <a:endParaRPr lang="en-US" sz="2041" dirty="0"/>
          </a:p>
        </p:txBody>
      </p:sp>
      <p:sp>
        <p:nvSpPr>
          <p:cNvPr id="8" name="Text 4"/>
          <p:cNvSpPr/>
          <p:nvPr/>
        </p:nvSpPr>
        <p:spPr>
          <a:xfrm>
            <a:off x="6652736" y="1468755"/>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Introducción</a:t>
            </a:r>
            <a:endParaRPr lang="en-US" sz="1701" dirty="0"/>
          </a:p>
        </p:txBody>
      </p:sp>
      <p:sp>
        <p:nvSpPr>
          <p:cNvPr id="9" name="Text 5"/>
          <p:cNvSpPr/>
          <p:nvPr/>
        </p:nvSpPr>
        <p:spPr>
          <a:xfrm>
            <a:off x="6652736" y="1842254"/>
            <a:ext cx="7372826" cy="1936075"/>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una infección pulmonar grave que afecta a millones de personas en todo el mundo, ha sido un foco de atención para la comunidad científica y médica durante décadas. El diagnóstico y tratamiento precisos de la neumonía son esenciales para reducir la morbilidad y mortalidad asociadas con esta enfermedad. En este contexto, la ciencia de datos y el aprendizaje automático han emergido como herramientas poderosas para transformar el enfoque tradicional hacia la neumonía, ofreciendo soluciones innovadoras y prometedoras.</a:t>
            </a:r>
            <a:endParaRPr lang="en-US" sz="1361" dirty="0"/>
          </a:p>
        </p:txBody>
      </p:sp>
      <p:sp>
        <p:nvSpPr>
          <p:cNvPr id="10" name="Shape 6"/>
          <p:cNvSpPr/>
          <p:nvPr/>
        </p:nvSpPr>
        <p:spPr>
          <a:xfrm>
            <a:off x="6091238" y="4145399"/>
            <a:ext cx="388739" cy="388739"/>
          </a:xfrm>
          <a:prstGeom prst="roundRect">
            <a:avLst>
              <a:gd name="adj" fmla="val 13337"/>
            </a:avLst>
          </a:prstGeom>
          <a:solidFill>
            <a:srgbClr val="1A1A21"/>
          </a:solidFill>
          <a:ln/>
        </p:spPr>
      </p:sp>
      <p:sp>
        <p:nvSpPr>
          <p:cNvPr id="11" name="Text 7"/>
          <p:cNvSpPr/>
          <p:nvPr/>
        </p:nvSpPr>
        <p:spPr>
          <a:xfrm>
            <a:off x="6204823" y="4210169"/>
            <a:ext cx="161568"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2</a:t>
            </a:r>
            <a:endParaRPr lang="en-US" sz="2041" dirty="0"/>
          </a:p>
        </p:txBody>
      </p:sp>
      <p:sp>
        <p:nvSpPr>
          <p:cNvPr id="12" name="Text 8"/>
          <p:cNvSpPr/>
          <p:nvPr/>
        </p:nvSpPr>
        <p:spPr>
          <a:xfrm>
            <a:off x="6652736" y="4145399"/>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Objetivo</a:t>
            </a:r>
            <a:endParaRPr lang="en-US" sz="1701" dirty="0"/>
          </a:p>
        </p:txBody>
      </p:sp>
      <p:sp>
        <p:nvSpPr>
          <p:cNvPr id="13" name="Text 9"/>
          <p:cNvSpPr/>
          <p:nvPr/>
        </p:nvSpPr>
        <p:spPr>
          <a:xfrm>
            <a:off x="6652736" y="4518898"/>
            <a:ext cx="7372826" cy="1382911"/>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El objetivo principal de este estudio es desarrollar un modelo de aprendizaje automático de alta precisión y eficiencia para la detección de neumonía a partir de imágenes radiográficas de tórax. Este modelo busca superar las limitaciones de los métodos tradicionales de diagnóstico, como la radiología manual, en términos de velocidad, precisión y escalabilidad.</a:t>
            </a:r>
            <a:endParaRPr lang="en-US" sz="1361" dirty="0"/>
          </a:p>
        </p:txBody>
      </p:sp>
      <p:sp>
        <p:nvSpPr>
          <p:cNvPr id="14" name="Shape 10"/>
          <p:cNvSpPr/>
          <p:nvPr/>
        </p:nvSpPr>
        <p:spPr>
          <a:xfrm>
            <a:off x="6091238" y="6268879"/>
            <a:ext cx="388739" cy="388739"/>
          </a:xfrm>
          <a:prstGeom prst="roundRect">
            <a:avLst>
              <a:gd name="adj" fmla="val 13337"/>
            </a:avLst>
          </a:prstGeom>
          <a:solidFill>
            <a:srgbClr val="1A1A21"/>
          </a:solidFill>
          <a:ln/>
        </p:spPr>
      </p:sp>
      <p:sp>
        <p:nvSpPr>
          <p:cNvPr id="15" name="Text 11"/>
          <p:cNvSpPr/>
          <p:nvPr/>
        </p:nvSpPr>
        <p:spPr>
          <a:xfrm>
            <a:off x="6205180" y="6333649"/>
            <a:ext cx="160734"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3</a:t>
            </a:r>
            <a:endParaRPr lang="en-US" sz="2041" dirty="0"/>
          </a:p>
        </p:txBody>
      </p:sp>
      <p:sp>
        <p:nvSpPr>
          <p:cNvPr id="16" name="Text 12"/>
          <p:cNvSpPr/>
          <p:nvPr/>
        </p:nvSpPr>
        <p:spPr>
          <a:xfrm>
            <a:off x="6652736" y="6268879"/>
            <a:ext cx="2160270" cy="269915"/>
          </a:xfrm>
          <a:prstGeom prst="rect">
            <a:avLst/>
          </a:prstGeom>
          <a:noFill/>
          <a:ln/>
        </p:spPr>
        <p:txBody>
          <a:bodyPr wrap="none" rtlCol="0" anchor="t"/>
          <a:lstStyle/>
          <a:p>
            <a:pPr marL="0" indent="0">
              <a:lnSpc>
                <a:spcPts val="2126"/>
              </a:lnSpc>
              <a:buNone/>
            </a:pPr>
            <a:r>
              <a:rPr lang="en-US" sz="1701" dirty="0">
                <a:solidFill>
                  <a:srgbClr val="B380FF"/>
                </a:solidFill>
                <a:latin typeface="Sora" pitchFamily="34" charset="0"/>
                <a:ea typeface="Sora" pitchFamily="34" charset="-122"/>
                <a:cs typeface="Sora" pitchFamily="34" charset="-120"/>
              </a:rPr>
              <a:t>Importancia</a:t>
            </a:r>
            <a:endParaRPr lang="en-US" sz="1701" dirty="0"/>
          </a:p>
        </p:txBody>
      </p:sp>
      <p:sp>
        <p:nvSpPr>
          <p:cNvPr id="17" name="Text 13"/>
          <p:cNvSpPr/>
          <p:nvPr/>
        </p:nvSpPr>
        <p:spPr>
          <a:xfrm>
            <a:off x="6652736" y="6642378"/>
            <a:ext cx="7372826" cy="1382911"/>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neumonía sigue siendo una de las principales causas de muerte a nivel global, especialmente entre niños y adultos mayores. Su diagnóstico oportuno y preciso es crucial para iniciar un tratamiento efectivo y reducir las complicaciones asociadas a la enfermedad. Sin embargo, los métodos tradicionales de diagnóstico, como la radiología manual, pueden ser lentos, subjetivos y propensos a errores humanos.</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49166"/>
            <a:ext cx="7934325" cy="1080135"/>
          </a:xfrm>
          <a:prstGeom prst="rect">
            <a:avLst/>
          </a:prstGeom>
          <a:noFill/>
          <a:ln/>
        </p:spPr>
        <p:txBody>
          <a:bodyPr wrap="square" rtlCol="0" anchor="t"/>
          <a:lstStyle/>
          <a:p>
            <a:pPr marL="0" indent="0">
              <a:lnSpc>
                <a:spcPts val="4253"/>
              </a:lnSpc>
              <a:buNone/>
            </a:pPr>
            <a:r>
              <a:rPr lang="en-US" sz="3402" dirty="0">
                <a:solidFill>
                  <a:srgbClr val="B380FF"/>
                </a:solidFill>
                <a:latin typeface="Sora" pitchFamily="34" charset="0"/>
                <a:ea typeface="Sora" pitchFamily="34" charset="-122"/>
                <a:cs typeface="Sora" pitchFamily="34" charset="-120"/>
              </a:rPr>
              <a:t>Mejora en el Tratamiento y Seguimiento</a:t>
            </a:r>
            <a:endParaRPr lang="en-US" sz="3402" dirty="0"/>
          </a:p>
        </p:txBody>
      </p:sp>
      <p:sp>
        <p:nvSpPr>
          <p:cNvPr id="6" name="Shape 2"/>
          <p:cNvSpPr/>
          <p:nvPr/>
        </p:nvSpPr>
        <p:spPr>
          <a:xfrm>
            <a:off x="853321" y="2288500"/>
            <a:ext cx="21550" cy="4991814"/>
          </a:xfrm>
          <a:prstGeom prst="rect">
            <a:avLst/>
          </a:prstGeom>
          <a:solidFill>
            <a:srgbClr val="B380FF"/>
          </a:solidFill>
          <a:ln/>
        </p:spPr>
      </p:sp>
      <p:sp>
        <p:nvSpPr>
          <p:cNvPr id="7" name="Shape 3"/>
          <p:cNvSpPr/>
          <p:nvPr/>
        </p:nvSpPr>
        <p:spPr>
          <a:xfrm>
            <a:off x="1058406" y="2666345"/>
            <a:ext cx="604837" cy="21550"/>
          </a:xfrm>
          <a:prstGeom prst="rect">
            <a:avLst/>
          </a:prstGeom>
          <a:solidFill>
            <a:srgbClr val="B380FF"/>
          </a:solidFill>
          <a:ln/>
        </p:spPr>
      </p:sp>
      <p:sp>
        <p:nvSpPr>
          <p:cNvPr id="8" name="Shape 4"/>
          <p:cNvSpPr/>
          <p:nvPr/>
        </p:nvSpPr>
        <p:spPr>
          <a:xfrm>
            <a:off x="669667" y="2482810"/>
            <a:ext cx="388739" cy="388739"/>
          </a:xfrm>
          <a:prstGeom prst="roundRect">
            <a:avLst>
              <a:gd name="adj" fmla="val 13337"/>
            </a:avLst>
          </a:prstGeom>
          <a:solidFill>
            <a:srgbClr val="1A1A21"/>
          </a:solidFill>
          <a:ln/>
        </p:spPr>
      </p:sp>
      <p:sp>
        <p:nvSpPr>
          <p:cNvPr id="9" name="Text 5"/>
          <p:cNvSpPr/>
          <p:nvPr/>
        </p:nvSpPr>
        <p:spPr>
          <a:xfrm>
            <a:off x="809208" y="2547580"/>
            <a:ext cx="109657"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1</a:t>
            </a:r>
            <a:endParaRPr lang="en-US" sz="2041" dirty="0"/>
          </a:p>
        </p:txBody>
      </p:sp>
      <p:sp>
        <p:nvSpPr>
          <p:cNvPr id="10" name="Text 6"/>
          <p:cNvSpPr/>
          <p:nvPr/>
        </p:nvSpPr>
        <p:spPr>
          <a:xfrm>
            <a:off x="1814513" y="2461260"/>
            <a:ext cx="2226112"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Diagnóstico Preciso</a:t>
            </a:r>
            <a:endParaRPr lang="en-US" sz="1701" dirty="0"/>
          </a:p>
        </p:txBody>
      </p:sp>
      <p:sp>
        <p:nvSpPr>
          <p:cNvPr id="11" name="Text 7"/>
          <p:cNvSpPr/>
          <p:nvPr/>
        </p:nvSpPr>
        <p:spPr>
          <a:xfrm>
            <a:off x="1814513" y="2834759"/>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La ciencia de datos no solo ha transformado el diagnóstico de la neumonía, sino que también ha contribuido significativamente al desarrollo de estrategias de tratamiento y seguimiento más efectivas.</a:t>
            </a:r>
            <a:endParaRPr lang="en-US" sz="1361" dirty="0"/>
          </a:p>
        </p:txBody>
      </p:sp>
      <p:sp>
        <p:nvSpPr>
          <p:cNvPr id="12" name="Shape 8"/>
          <p:cNvSpPr/>
          <p:nvPr/>
        </p:nvSpPr>
        <p:spPr>
          <a:xfrm>
            <a:off x="1058406" y="4387870"/>
            <a:ext cx="604837" cy="21550"/>
          </a:xfrm>
          <a:prstGeom prst="rect">
            <a:avLst/>
          </a:prstGeom>
          <a:solidFill>
            <a:srgbClr val="B380FF"/>
          </a:solidFill>
          <a:ln/>
        </p:spPr>
      </p:sp>
      <p:sp>
        <p:nvSpPr>
          <p:cNvPr id="13" name="Shape 9"/>
          <p:cNvSpPr/>
          <p:nvPr/>
        </p:nvSpPr>
        <p:spPr>
          <a:xfrm>
            <a:off x="669667" y="4204335"/>
            <a:ext cx="388739" cy="388739"/>
          </a:xfrm>
          <a:prstGeom prst="roundRect">
            <a:avLst>
              <a:gd name="adj" fmla="val 13337"/>
            </a:avLst>
          </a:prstGeom>
          <a:solidFill>
            <a:srgbClr val="1A1A21"/>
          </a:solidFill>
          <a:ln/>
        </p:spPr>
      </p:sp>
      <p:sp>
        <p:nvSpPr>
          <p:cNvPr id="14" name="Text 10"/>
          <p:cNvSpPr/>
          <p:nvPr/>
        </p:nvSpPr>
        <p:spPr>
          <a:xfrm>
            <a:off x="783253" y="4269105"/>
            <a:ext cx="161568"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2</a:t>
            </a:r>
            <a:endParaRPr lang="en-US" sz="2041" dirty="0"/>
          </a:p>
        </p:txBody>
      </p:sp>
      <p:sp>
        <p:nvSpPr>
          <p:cNvPr id="15" name="Text 11"/>
          <p:cNvSpPr/>
          <p:nvPr/>
        </p:nvSpPr>
        <p:spPr>
          <a:xfrm>
            <a:off x="1814513" y="4182785"/>
            <a:ext cx="2265283"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Modelos Predictivos</a:t>
            </a:r>
            <a:endParaRPr lang="en-US" sz="1701" dirty="0"/>
          </a:p>
        </p:txBody>
      </p:sp>
      <p:sp>
        <p:nvSpPr>
          <p:cNvPr id="16" name="Text 12"/>
          <p:cNvSpPr/>
          <p:nvPr/>
        </p:nvSpPr>
        <p:spPr>
          <a:xfrm>
            <a:off x="1814513" y="4556284"/>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Los modelos predictivos basados en datos pueden analizar información clínica y demográfica de pacientes con neumonía para predecir la progresión de la enfermedad y la probabilidad de complicaciones.</a:t>
            </a:r>
            <a:endParaRPr lang="en-US" sz="1361" dirty="0"/>
          </a:p>
        </p:txBody>
      </p:sp>
      <p:sp>
        <p:nvSpPr>
          <p:cNvPr id="17" name="Shape 13"/>
          <p:cNvSpPr/>
          <p:nvPr/>
        </p:nvSpPr>
        <p:spPr>
          <a:xfrm>
            <a:off x="1058406" y="6109395"/>
            <a:ext cx="604837" cy="21550"/>
          </a:xfrm>
          <a:prstGeom prst="rect">
            <a:avLst/>
          </a:prstGeom>
          <a:solidFill>
            <a:srgbClr val="B380FF"/>
          </a:solidFill>
          <a:ln/>
        </p:spPr>
      </p:sp>
      <p:sp>
        <p:nvSpPr>
          <p:cNvPr id="18" name="Shape 14"/>
          <p:cNvSpPr/>
          <p:nvPr/>
        </p:nvSpPr>
        <p:spPr>
          <a:xfrm>
            <a:off x="669667" y="5925860"/>
            <a:ext cx="388739" cy="388739"/>
          </a:xfrm>
          <a:prstGeom prst="roundRect">
            <a:avLst>
              <a:gd name="adj" fmla="val 13337"/>
            </a:avLst>
          </a:prstGeom>
          <a:solidFill>
            <a:srgbClr val="1A1A21"/>
          </a:solidFill>
          <a:ln/>
        </p:spPr>
      </p:sp>
      <p:sp>
        <p:nvSpPr>
          <p:cNvPr id="19" name="Text 15"/>
          <p:cNvSpPr/>
          <p:nvPr/>
        </p:nvSpPr>
        <p:spPr>
          <a:xfrm>
            <a:off x="783610" y="5990630"/>
            <a:ext cx="160734" cy="259199"/>
          </a:xfrm>
          <a:prstGeom prst="rect">
            <a:avLst/>
          </a:prstGeom>
          <a:noFill/>
          <a:ln/>
        </p:spPr>
        <p:txBody>
          <a:bodyPr wrap="none" rtlCol="0" anchor="t"/>
          <a:lstStyle/>
          <a:p>
            <a:pPr marL="0" indent="0" algn="ctr">
              <a:lnSpc>
                <a:spcPts val="2041"/>
              </a:lnSpc>
              <a:buNone/>
            </a:pPr>
            <a:r>
              <a:rPr lang="en-US" sz="2041" dirty="0">
                <a:solidFill>
                  <a:srgbClr val="B380FF"/>
                </a:solidFill>
                <a:latin typeface="Sora" pitchFamily="34" charset="0"/>
                <a:ea typeface="Sora" pitchFamily="34" charset="-122"/>
                <a:cs typeface="Sora" pitchFamily="34" charset="-120"/>
              </a:rPr>
              <a:t>3</a:t>
            </a:r>
            <a:endParaRPr lang="en-US" sz="2041" dirty="0"/>
          </a:p>
        </p:txBody>
      </p:sp>
      <p:sp>
        <p:nvSpPr>
          <p:cNvPr id="20" name="Text 16"/>
          <p:cNvSpPr/>
          <p:nvPr/>
        </p:nvSpPr>
        <p:spPr>
          <a:xfrm>
            <a:off x="1814513" y="5904309"/>
            <a:ext cx="2942392"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Tratamiento Personalizado</a:t>
            </a:r>
            <a:endParaRPr lang="en-US" sz="1701" dirty="0"/>
          </a:p>
        </p:txBody>
      </p:sp>
      <p:sp>
        <p:nvSpPr>
          <p:cNvPr id="21" name="Text 17"/>
          <p:cNvSpPr/>
          <p:nvPr/>
        </p:nvSpPr>
        <p:spPr>
          <a:xfrm>
            <a:off x="1814513" y="6277808"/>
            <a:ext cx="6724650" cy="829747"/>
          </a:xfrm>
          <a:prstGeom prst="rect">
            <a:avLst/>
          </a:prstGeom>
          <a:noFill/>
          <a:ln/>
        </p:spPr>
        <p:txBody>
          <a:bodyPr wrap="square" rtlCol="0" anchor="t"/>
          <a:lstStyle/>
          <a:p>
            <a:pPr marL="0" indent="0" algn="just">
              <a:lnSpc>
                <a:spcPts val="2177"/>
              </a:lnSpc>
              <a:buNone/>
            </a:pPr>
            <a:r>
              <a:rPr lang="en-US" sz="1361" dirty="0">
                <a:solidFill>
                  <a:srgbClr val="E0D6DE"/>
                </a:solidFill>
                <a:latin typeface="Noto Sans TC" pitchFamily="34" charset="0"/>
                <a:ea typeface="Noto Sans TC" pitchFamily="34" charset="-122"/>
                <a:cs typeface="Noto Sans TC" pitchFamily="34" charset="-120"/>
              </a:rPr>
              <a:t>Esta información valiosa permite a los médicos personalizar los planes de tratamiento, optimizar la asignación de recursos y tomar decisiones informadas para mejorar los resultados en salud.</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60187" y="786289"/>
            <a:ext cx="7596426" cy="2860000"/>
          </a:xfrm>
          <a:prstGeom prst="rect">
            <a:avLst/>
          </a:prstGeom>
          <a:noFill/>
          <a:ln/>
        </p:spPr>
        <p:txBody>
          <a:bodyPr wrap="square" rtlCol="0" anchor="t"/>
          <a:lstStyle/>
          <a:p>
            <a:pPr marL="0" indent="0">
              <a:lnSpc>
                <a:spcPts val="7508"/>
              </a:lnSpc>
              <a:buNone/>
            </a:pPr>
            <a:r>
              <a:rPr lang="en-US" sz="6006" dirty="0">
                <a:solidFill>
                  <a:srgbClr val="F2F0F4"/>
                </a:solidFill>
                <a:latin typeface="Montserrat" pitchFamily="34" charset="0"/>
                <a:ea typeface="Montserrat" pitchFamily="34" charset="-122"/>
                <a:cs typeface="Montserrat" pitchFamily="34" charset="-120"/>
              </a:rPr>
              <a:t>Análisis Exploratorio de Datos (EDA)</a:t>
            </a:r>
            <a:endParaRPr lang="en-US" sz="6006" dirty="0"/>
          </a:p>
        </p:txBody>
      </p:sp>
      <p:sp>
        <p:nvSpPr>
          <p:cNvPr id="6" name="Text 2"/>
          <p:cNvSpPr/>
          <p:nvPr/>
        </p:nvSpPr>
        <p:spPr>
          <a:xfrm>
            <a:off x="6260187" y="3977878"/>
            <a:ext cx="7596426" cy="2829878"/>
          </a:xfrm>
          <a:prstGeom prst="rect">
            <a:avLst/>
          </a:prstGeom>
          <a:noFill/>
          <a:ln/>
        </p:spPr>
        <p:txBody>
          <a:bodyPr wrap="square" rtlCol="0" anchor="t"/>
          <a:lstStyle/>
          <a:p>
            <a:pPr marL="0" indent="0" algn="just">
              <a:lnSpc>
                <a:spcPts val="2785"/>
              </a:lnSpc>
              <a:buNone/>
            </a:pPr>
            <a:r>
              <a:rPr lang="en-US" sz="1741" dirty="0">
                <a:solidFill>
                  <a:srgbClr val="DCD7E5"/>
                </a:solidFill>
                <a:latin typeface="Heebo" pitchFamily="34" charset="0"/>
                <a:ea typeface="Heebo" pitchFamily="34" charset="-122"/>
                <a:cs typeface="Heebo" pitchFamily="34" charset="-120"/>
              </a:rPr>
              <a:t>En el ámbito del análisis de datos, se lleva a cabo un análisis exploratorio preliminar de datos (EDA) para un conjunto de datos que reside en un directorio específico. El código implementado comienza por verificar la existencia del directorio designado. Una vez confirmada su presencia, el código procede a enumerar el contenido del directorio, abarcando tanto archivos como subdirectorios. Esta acción sirve para proporcionar una visión general completa de los elementos de datos disponibles dentro de la estructura del directorio.</a:t>
            </a:r>
            <a:endParaRPr lang="en-US" sz="1741" dirty="0"/>
          </a:p>
        </p:txBody>
      </p:sp>
    </p:spTree>
    <p:extLst>
      <p:ext uri="{BB962C8B-B14F-4D97-AF65-F5344CB8AC3E}">
        <p14:creationId xmlns:p14="http://schemas.microsoft.com/office/powerpoint/2010/main" val="2950945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224677"/>
            <a:ext cx="12902327" cy="1543050"/>
          </a:xfrm>
          <a:prstGeom prst="rect">
            <a:avLst/>
          </a:prstGeom>
          <a:noFill/>
          <a:ln/>
        </p:spPr>
        <p:txBody>
          <a:bodyPr wrap="squar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Análisis de Clases en Directorios y Similitudes</a:t>
            </a:r>
            <a:endParaRPr lang="en-US" sz="4860" dirty="0"/>
          </a:p>
        </p:txBody>
      </p:sp>
      <p:sp>
        <p:nvSpPr>
          <p:cNvPr id="5" name="Text 2"/>
          <p:cNvSpPr/>
          <p:nvPr/>
        </p:nvSpPr>
        <p:spPr>
          <a:xfrm>
            <a:off x="864037" y="3384828"/>
            <a:ext cx="3637598"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Identificación de Clases</a:t>
            </a:r>
            <a:endParaRPr lang="en-US" sz="2430" dirty="0"/>
          </a:p>
        </p:txBody>
      </p:sp>
      <p:sp>
        <p:nvSpPr>
          <p:cNvPr id="6" name="Text 3"/>
          <p:cNvSpPr/>
          <p:nvPr/>
        </p:nvSpPr>
        <p:spPr>
          <a:xfrm>
            <a:off x="864037" y="4017407"/>
            <a:ext cx="6150054" cy="2370296"/>
          </a:xfrm>
          <a:prstGeom prst="rect">
            <a:avLst/>
          </a:prstGeom>
          <a:noFill/>
          <a:ln/>
        </p:spPr>
        <p:txBody>
          <a:bodyPr wrap="square" rtlCol="0" anchor="t"/>
          <a:lstStyle/>
          <a:p>
            <a:pPr marL="0" indent="0" algn="just">
              <a:lnSpc>
                <a:spcPts val="3110"/>
              </a:lnSpc>
              <a:buNone/>
            </a:pPr>
            <a:r>
              <a:rPr lang="en-US" sz="1944" dirty="0">
                <a:solidFill>
                  <a:srgbClr val="DCD7E5"/>
                </a:solidFill>
                <a:latin typeface="Heebo" pitchFamily="34" charset="0"/>
                <a:ea typeface="Heebo" pitchFamily="34" charset="-122"/>
                <a:cs typeface="Heebo" pitchFamily="34" charset="-120"/>
              </a:rPr>
              <a:t>Tras identificar las clases presentes en cada directorio, se procederá a compararlas para determinar si existen similitudes entre ellas. Esta comparación se puede realizar mediante técnicas de análisis de texto o de imágenes, dependiendo del formato de las clases (texto, imágenes, etc.).</a:t>
            </a:r>
            <a:endParaRPr lang="en-US" sz="1944" dirty="0"/>
          </a:p>
        </p:txBody>
      </p:sp>
      <p:sp>
        <p:nvSpPr>
          <p:cNvPr id="7" name="Text 4"/>
          <p:cNvSpPr/>
          <p:nvPr/>
        </p:nvSpPr>
        <p:spPr>
          <a:xfrm>
            <a:off x="7623929" y="3384828"/>
            <a:ext cx="3790712"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Análisis de Redundancia</a:t>
            </a:r>
            <a:endParaRPr lang="en-US" sz="2430" dirty="0"/>
          </a:p>
        </p:txBody>
      </p:sp>
      <p:sp>
        <p:nvSpPr>
          <p:cNvPr id="8" name="Text 5"/>
          <p:cNvSpPr/>
          <p:nvPr/>
        </p:nvSpPr>
        <p:spPr>
          <a:xfrm>
            <a:off x="7623929" y="4017407"/>
            <a:ext cx="6150054" cy="2765346"/>
          </a:xfrm>
          <a:prstGeom prst="rect">
            <a:avLst/>
          </a:prstGeom>
          <a:noFill/>
          <a:ln/>
        </p:spPr>
        <p:txBody>
          <a:bodyPr wrap="square" rtlCol="0" anchor="t"/>
          <a:lstStyle/>
          <a:p>
            <a:pPr marL="0" indent="0" algn="just">
              <a:lnSpc>
                <a:spcPts val="3110"/>
              </a:lnSpc>
              <a:buNone/>
            </a:pPr>
            <a:r>
              <a:rPr lang="en-US" sz="1944" dirty="0">
                <a:solidFill>
                  <a:srgbClr val="DCD7E5"/>
                </a:solidFill>
                <a:latin typeface="Heebo" pitchFamily="34" charset="0"/>
                <a:ea typeface="Heebo" pitchFamily="34" charset="-122"/>
                <a:cs typeface="Heebo" pitchFamily="34" charset="-120"/>
              </a:rPr>
              <a:t>El objetivo principal de este análisis es identificar posibles redundancias o incoherencias en la organización de las clases. Si se detectan similitudes significativas entre clases en diferentes directorios, se podría considerar la posibilidad de agruparlas o reestructurar la organización del conjunto de datos para mejorar su eficiencia y manejo.</a:t>
            </a:r>
            <a:endParaRPr lang="en-US" sz="1944" dirty="0"/>
          </a:p>
        </p:txBody>
      </p:sp>
    </p:spTree>
    <p:extLst>
      <p:ext uri="{BB962C8B-B14F-4D97-AF65-F5344CB8AC3E}">
        <p14:creationId xmlns:p14="http://schemas.microsoft.com/office/powerpoint/2010/main" val="994462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60186" y="671766"/>
            <a:ext cx="8195115" cy="2860000"/>
          </a:xfrm>
          <a:prstGeom prst="rect">
            <a:avLst/>
          </a:prstGeom>
          <a:noFill/>
          <a:ln/>
        </p:spPr>
        <p:txBody>
          <a:bodyPr wrap="square" rtlCol="0" anchor="t"/>
          <a:lstStyle/>
          <a:p>
            <a:pPr marL="0" indent="0">
              <a:lnSpc>
                <a:spcPts val="7508"/>
              </a:lnSpc>
              <a:buNone/>
            </a:pPr>
            <a:r>
              <a:rPr lang="en-US" sz="3600" dirty="0">
                <a:solidFill>
                  <a:srgbClr val="F2F0F4"/>
                </a:solidFill>
                <a:latin typeface="Montserrat" pitchFamily="34" charset="0"/>
                <a:ea typeface="Montserrat" pitchFamily="34" charset="-122"/>
                <a:cs typeface="Montserrat" pitchFamily="34" charset="-120"/>
              </a:rPr>
              <a:t>Análisis Exploratorio de Datos (EDA)</a:t>
            </a:r>
            <a:endParaRPr lang="en-US" sz="3600" dirty="0"/>
          </a:p>
        </p:txBody>
      </p:sp>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53490" y="2438987"/>
            <a:ext cx="5138938" cy="2377445"/>
          </a:xfrm>
          <a:prstGeom prst="rect">
            <a:avLst/>
          </a:prstGeom>
        </p:spPr>
      </p:pic>
      <p:pic>
        <p:nvPicPr>
          <p:cNvPr id="7" name="Imagen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19800" y="5117602"/>
            <a:ext cx="8153400" cy="2584137"/>
          </a:xfrm>
          <a:prstGeom prst="rect">
            <a:avLst/>
          </a:prstGeom>
        </p:spPr>
      </p:pic>
    </p:spTree>
    <p:extLst>
      <p:ext uri="{BB962C8B-B14F-4D97-AF65-F5344CB8AC3E}">
        <p14:creationId xmlns:p14="http://schemas.microsoft.com/office/powerpoint/2010/main" val="520787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33173" y="665798"/>
            <a:ext cx="7450455" cy="3130034"/>
          </a:xfrm>
          <a:prstGeom prst="rect">
            <a:avLst/>
          </a:prstGeom>
          <a:noFill/>
          <a:ln/>
        </p:spPr>
        <p:txBody>
          <a:bodyPr wrap="square" rtlCol="0" anchor="t"/>
          <a:lstStyle/>
          <a:p>
            <a:pPr marL="0" indent="0">
              <a:lnSpc>
                <a:spcPts val="8216"/>
              </a:lnSpc>
              <a:buNone/>
            </a:pPr>
            <a:r>
              <a:rPr lang="en-US" sz="6573" dirty="0">
                <a:solidFill>
                  <a:srgbClr val="F2F0F4"/>
                </a:solidFill>
                <a:latin typeface="Montserrat" pitchFamily="34" charset="0"/>
                <a:ea typeface="Montserrat" pitchFamily="34" charset="-122"/>
                <a:cs typeface="Montserrat" pitchFamily="34" charset="-120"/>
              </a:rPr>
              <a:t>Detección de Imágenes Duplicadas</a:t>
            </a:r>
            <a:endParaRPr lang="en-US" sz="6573" dirty="0"/>
          </a:p>
        </p:txBody>
      </p:sp>
      <p:sp>
        <p:nvSpPr>
          <p:cNvPr id="6" name="Text 2"/>
          <p:cNvSpPr/>
          <p:nvPr/>
        </p:nvSpPr>
        <p:spPr>
          <a:xfrm>
            <a:off x="6333173" y="4158734"/>
            <a:ext cx="7450455" cy="2709505"/>
          </a:xfrm>
          <a:prstGeom prst="rect">
            <a:avLst/>
          </a:prstGeom>
          <a:noFill/>
          <a:ln/>
        </p:spPr>
        <p:txBody>
          <a:bodyPr wrap="square" rtlCol="0" anchor="t"/>
          <a:lstStyle/>
          <a:p>
            <a:pPr marL="0" indent="0" algn="just">
              <a:lnSpc>
                <a:spcPts val="3048"/>
              </a:lnSpc>
              <a:buNone/>
            </a:pPr>
            <a:r>
              <a:rPr lang="en-US" sz="1905" dirty="0">
                <a:solidFill>
                  <a:srgbClr val="DCD7E5"/>
                </a:solidFill>
                <a:latin typeface="Heebo" pitchFamily="34" charset="0"/>
                <a:ea typeface="Heebo" pitchFamily="34" charset="-122"/>
                <a:cs typeface="Heebo" pitchFamily="34" charset="-120"/>
              </a:rPr>
              <a:t>Este código define una función llamada find\_duplicate\_images que busca imágenes duplicadas dentro de un directorio especificado. La función utiliza hashes MD5 para identificar imágenes con contenido idéntico o muy similar. El código también incluye un diccionario para almacenar la cantidad de duplicados encontrados en cada carpeta y un diccionario para almacenar los hashes de las imágenes y las rutas de las imágenes que comparten ese hash.</a:t>
            </a:r>
            <a:endParaRPr lang="en-US" sz="1905" dirty="0"/>
          </a:p>
        </p:txBody>
      </p:sp>
    </p:spTree>
    <p:extLst>
      <p:ext uri="{BB962C8B-B14F-4D97-AF65-F5344CB8AC3E}">
        <p14:creationId xmlns:p14="http://schemas.microsoft.com/office/powerpoint/2010/main" val="8471083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33173" y="665798"/>
            <a:ext cx="7450455" cy="3130034"/>
          </a:xfrm>
          <a:prstGeom prst="rect">
            <a:avLst/>
          </a:prstGeom>
          <a:noFill/>
          <a:ln/>
        </p:spPr>
        <p:txBody>
          <a:bodyPr wrap="square" rtlCol="0" anchor="t"/>
          <a:lstStyle/>
          <a:p>
            <a:pPr marL="0" indent="0">
              <a:lnSpc>
                <a:spcPts val="8216"/>
              </a:lnSpc>
              <a:buNone/>
            </a:pPr>
            <a:r>
              <a:rPr lang="en-US" sz="3600" dirty="0" err="1" smtClean="0">
                <a:solidFill>
                  <a:srgbClr val="F2F0F4"/>
                </a:solidFill>
                <a:latin typeface="Montserrat" pitchFamily="34" charset="0"/>
                <a:ea typeface="Montserrat" pitchFamily="34" charset="-122"/>
                <a:cs typeface="Montserrat" pitchFamily="34" charset="-120"/>
              </a:rPr>
              <a:t>Imágenes</a:t>
            </a:r>
            <a:r>
              <a:rPr lang="en-US" sz="3600" dirty="0" smtClean="0">
                <a:solidFill>
                  <a:srgbClr val="F2F0F4"/>
                </a:solidFill>
                <a:latin typeface="Montserrat" pitchFamily="34" charset="0"/>
                <a:ea typeface="Montserrat" pitchFamily="34" charset="-122"/>
                <a:cs typeface="Montserrat" pitchFamily="34" charset="-120"/>
              </a:rPr>
              <a:t> </a:t>
            </a:r>
            <a:r>
              <a:rPr lang="en-US" sz="3600" dirty="0">
                <a:solidFill>
                  <a:srgbClr val="F2F0F4"/>
                </a:solidFill>
                <a:latin typeface="Montserrat" pitchFamily="34" charset="0"/>
                <a:ea typeface="Montserrat" pitchFamily="34" charset="-122"/>
                <a:cs typeface="Montserrat" pitchFamily="34" charset="-120"/>
              </a:rPr>
              <a:t>Duplicadas</a:t>
            </a:r>
            <a:endParaRPr lang="en-US" sz="3600" dirty="0"/>
          </a:p>
        </p:txBody>
      </p:sp>
      <p:sp>
        <p:nvSpPr>
          <p:cNvPr id="6" name="Text 2"/>
          <p:cNvSpPr/>
          <p:nvPr/>
        </p:nvSpPr>
        <p:spPr>
          <a:xfrm>
            <a:off x="6333173" y="4158734"/>
            <a:ext cx="7450455" cy="2709505"/>
          </a:xfrm>
          <a:prstGeom prst="rect">
            <a:avLst/>
          </a:prstGeom>
          <a:noFill/>
          <a:ln/>
        </p:spPr>
        <p:txBody>
          <a:bodyPr wrap="square" rtlCol="0" anchor="t"/>
          <a:lstStyle/>
          <a:p>
            <a:pPr marL="0" indent="0">
              <a:lnSpc>
                <a:spcPts val="3048"/>
              </a:lnSpc>
              <a:buNone/>
            </a:pPr>
            <a:endParaRPr lang="en-US" sz="1905" dirty="0"/>
          </a:p>
        </p:txBody>
      </p:sp>
      <p:pic>
        <p:nvPicPr>
          <p:cNvPr id="8" name="Imagen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8224" y="2601989"/>
            <a:ext cx="7649725" cy="3950110"/>
          </a:xfrm>
          <a:prstGeom prst="rect">
            <a:avLst/>
          </a:prstGeom>
        </p:spPr>
      </p:pic>
    </p:spTree>
    <p:extLst>
      <p:ext uri="{BB962C8B-B14F-4D97-AF65-F5344CB8AC3E}">
        <p14:creationId xmlns:p14="http://schemas.microsoft.com/office/powerpoint/2010/main" val="9519760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TotalTime>
  <Words>2485</Words>
  <Application>Microsoft Office PowerPoint</Application>
  <PresentationFormat>Personalizado</PresentationFormat>
  <Paragraphs>127</Paragraphs>
  <Slides>20</Slides>
  <Notes>20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20</vt:i4>
      </vt:variant>
    </vt:vector>
  </HeadingPairs>
  <TitlesOfParts>
    <vt:vector size="27" baseType="lpstr">
      <vt:lpstr>Arial</vt:lpstr>
      <vt:lpstr>Calibri</vt:lpstr>
      <vt:lpstr>Heebo</vt:lpstr>
      <vt:lpstr>Montserrat</vt:lpstr>
      <vt:lpstr>Noto Sans TC</vt:lpstr>
      <vt:lpstr>Sora</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Carlos Venturelli</dc:creator>
  <cp:lastModifiedBy>Carlos Venturelli</cp:lastModifiedBy>
  <cp:revision>13</cp:revision>
  <dcterms:created xsi:type="dcterms:W3CDTF">2024-07-01T01:32:35Z</dcterms:created>
  <dcterms:modified xsi:type="dcterms:W3CDTF">2024-07-03T15:17:46Z</dcterms:modified>
</cp:coreProperties>
</file>